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E7FCB4-4937-4237-966E-DC85E4062BE0}" type="datetimeFigureOut">
              <a:rPr lang="hr-HR" smtClean="0"/>
              <a:pPr/>
              <a:t>13.12.2018.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7534B5-C696-4B2F-B0B0-FF1624CC8E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26088" cy="211285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Matematika u prirodi i umjetnosti  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835696" y="544522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Izradile:</a:t>
            </a:r>
            <a:r>
              <a:rPr lang="hr-HR" dirty="0"/>
              <a:t> </a:t>
            </a:r>
            <a:r>
              <a:rPr lang="hr-HR" dirty="0" smtClean="0"/>
              <a:t>Barbara Blažević i Josipa </a:t>
            </a:r>
            <a:r>
              <a:rPr lang="hr-HR" dirty="0" err="1" smtClean="0"/>
              <a:t>Markić</a:t>
            </a:r>
            <a:r>
              <a:rPr lang="hr-HR" dirty="0" smtClean="0"/>
              <a:t> 3.e 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1051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4" name="Rezervirano mjesto sadržaja 3" descr="vi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267267" cy="2553056"/>
          </a:xfrm>
        </p:spPr>
      </p:pic>
      <p:pic>
        <p:nvPicPr>
          <p:cNvPr id="5" name="Slika 4" descr="krizantema4-880x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4447029" cy="250145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83568" y="47251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Plod vije(</a:t>
            </a:r>
            <a:r>
              <a:rPr lang="hr-HR" dirty="0" err="1" smtClean="0"/>
              <a:t>Medicago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355976" y="450912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Lišće krizanteme(</a:t>
            </a:r>
            <a:r>
              <a:rPr lang="hr-HR" dirty="0" err="1" smtClean="0"/>
              <a:t>Chrysanthemum</a:t>
            </a:r>
            <a:r>
              <a:rPr lang="hr-HR" dirty="0" smtClean="0"/>
              <a:t>)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4401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 descr="parab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80223"/>
            <a:ext cx="2376264" cy="3175455"/>
          </a:xfrm>
        </p:spPr>
      </p:pic>
      <p:sp>
        <p:nvSpPr>
          <p:cNvPr id="5" name="TekstniOkvir 4"/>
          <p:cNvSpPr txBox="1"/>
          <p:nvPr/>
        </p:nvSpPr>
        <p:spPr>
          <a:xfrm>
            <a:off x="3707904" y="1988840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Paraboloid</a:t>
            </a:r>
            <a:r>
              <a:rPr lang="hr-HR" sz="2800" dirty="0" smtClean="0"/>
              <a:t>(</a:t>
            </a:r>
            <a:r>
              <a:rPr lang="hr-HR" sz="2800" dirty="0" err="1" smtClean="0"/>
              <a:t>Secale</a:t>
            </a:r>
            <a:r>
              <a:rPr lang="hr-HR" sz="2800" dirty="0" smtClean="0"/>
              <a:t> </a:t>
            </a:r>
            <a:r>
              <a:rPr lang="hr-HR" sz="2800" dirty="0" err="1" smtClean="0"/>
              <a:t>Cereale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-unutrašnja ploha jednog koljena na stabljici raži</a:t>
            </a:r>
            <a:endParaRPr lang="hr-HR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13026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r-HR" sz="2400" b="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b="0" dirty="0" smtClean="0">
                <a:solidFill>
                  <a:schemeClr val="tx1"/>
                </a:solidFill>
                <a:effectLst/>
              </a:rPr>
            </a:br>
            <a:endParaRPr lang="hr-HR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Rezervirano mjesto sadržaja 3" descr="pa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4220141" cy="2376264"/>
          </a:xfrm>
        </p:spPr>
      </p:pic>
      <p:sp>
        <p:nvSpPr>
          <p:cNvPr id="6" name="TekstniOkvir 5"/>
          <p:cNvSpPr txBox="1"/>
          <p:nvPr/>
        </p:nvSpPr>
        <p:spPr>
          <a:xfrm>
            <a:off x="5076056" y="119675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Snježne zvjezdice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755576" y="364502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/>
              <a:t>Mikroskop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Vrlo pravilna forma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err="1" smtClean="0"/>
              <a:t>Šesterokrake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Bogatstvo formi i raznolikost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Grananje na najrazličitije načine</a:t>
            </a:r>
            <a:endParaRPr lang="hr-HR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a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6936641" cy="278109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ZLATNI REZ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331968"/>
          </a:xfrm>
        </p:spPr>
        <p:txBody>
          <a:bodyPr/>
          <a:lstStyle/>
          <a:p>
            <a:r>
              <a:rPr lang="hr-HR" dirty="0" smtClean="0"/>
              <a:t>Matematički opis Փ</a:t>
            </a:r>
          </a:p>
          <a:p>
            <a:r>
              <a:rPr lang="hr-HR" dirty="0" smtClean="0"/>
              <a:t>Euklid</a:t>
            </a:r>
            <a:r>
              <a:rPr lang="hr-HR" dirty="0" smtClean="0">
                <a:sym typeface="Wingdings" pitchFamily="2" charset="2"/>
              </a:rPr>
              <a:t>prvi riječima opisao</a:t>
            </a:r>
            <a:endParaRPr lang="hr-HR" dirty="0" smtClean="0"/>
          </a:p>
          <a:p>
            <a:r>
              <a:rPr lang="hr-HR" dirty="0" smtClean="0"/>
              <a:t>Omjer cjeline i većeg dijela jednak omjeru većeg i manjeg dijela</a:t>
            </a:r>
          </a:p>
          <a:p>
            <a:r>
              <a:rPr lang="hr-HR" dirty="0" smtClean="0"/>
              <a:t>Arhitektura,biologija,priroda,glazba,likovna umjetnost,znanost,</a:t>
            </a:r>
          </a:p>
        </p:txBody>
      </p:sp>
      <p:pic>
        <p:nvPicPr>
          <p:cNvPr id="4" name="Slika 3" descr="zlatni rez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365104"/>
            <a:ext cx="4720940" cy="104705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27896" cy="1555616"/>
          </a:xfrm>
        </p:spPr>
        <p:txBody>
          <a:bodyPr>
            <a:normAutofit fontScale="90000"/>
          </a:bodyPr>
          <a:lstStyle/>
          <a:p>
            <a:r>
              <a:rPr lang="hr-HR" sz="4400" dirty="0" smtClean="0"/>
              <a:t>ISTRAŽIVANJE MISTERIJA ZLATNOG REZA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988840"/>
            <a:ext cx="8183880" cy="4187952"/>
          </a:xfrm>
        </p:spPr>
        <p:txBody>
          <a:bodyPr/>
          <a:lstStyle/>
          <a:p>
            <a:r>
              <a:rPr lang="hr-HR" sz="2400" dirty="0" smtClean="0"/>
              <a:t>Drugi nazivi </a:t>
            </a:r>
            <a:r>
              <a:rPr lang="hr-HR" sz="2400" dirty="0" smtClean="0"/>
              <a:t>za zlatni </a:t>
            </a:r>
            <a:r>
              <a:rPr lang="hr-HR" sz="2400" dirty="0" smtClean="0"/>
              <a:t>rez(božanski omjer,zlatni prosjek…)</a:t>
            </a:r>
          </a:p>
          <a:p>
            <a:r>
              <a:rPr lang="hr-HR" sz="2400" dirty="0" smtClean="0"/>
              <a:t>Kovčeg saveza-stari zavjet</a:t>
            </a:r>
          </a:p>
          <a:p>
            <a:r>
              <a:rPr lang="hr-HR" sz="2400" dirty="0" smtClean="0"/>
              <a:t>Euklid – “Elementi”prvi opisao zlatni rez</a:t>
            </a:r>
          </a:p>
          <a:p>
            <a:r>
              <a:rPr lang="hr-HR" sz="2400" dirty="0" smtClean="0"/>
              <a:t>Egipćani-upotrebljavali zlatni rez u projekciji piramida</a:t>
            </a:r>
          </a:p>
          <a:p>
            <a:r>
              <a:rPr lang="hr-HR" sz="2400" dirty="0" err="1" smtClean="0"/>
              <a:t>Luca</a:t>
            </a:r>
            <a:r>
              <a:rPr lang="hr-HR" sz="2400" dirty="0" smtClean="0"/>
              <a:t> </a:t>
            </a:r>
            <a:r>
              <a:rPr lang="hr-HR" sz="2400" dirty="0" err="1" smtClean="0"/>
              <a:t>Pacioli</a:t>
            </a:r>
            <a:r>
              <a:rPr lang="hr-HR" sz="2400" dirty="0" smtClean="0"/>
              <a:t>-dao zlatnom rezu ime</a:t>
            </a:r>
          </a:p>
          <a:p>
            <a:endParaRPr lang="hr-HR" dirty="0"/>
          </a:p>
        </p:txBody>
      </p:sp>
      <p:pic>
        <p:nvPicPr>
          <p:cNvPr id="4" name="Slika 3" descr="euk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420888"/>
            <a:ext cx="1331640" cy="1295322"/>
          </a:xfrm>
          <a:prstGeom prst="rect">
            <a:avLst/>
          </a:prstGeom>
        </p:spPr>
      </p:pic>
      <p:pic>
        <p:nvPicPr>
          <p:cNvPr id="5" name="Slika 4" descr="l paci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013176"/>
            <a:ext cx="2779018" cy="1354987"/>
          </a:xfrm>
          <a:prstGeom prst="rect">
            <a:avLst/>
          </a:prstGeom>
        </p:spPr>
      </p:pic>
      <p:pic>
        <p:nvPicPr>
          <p:cNvPr id="6" name="Slika 5" descr="elemen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869160"/>
            <a:ext cx="1800200" cy="1350150"/>
          </a:xfrm>
          <a:prstGeom prst="rect">
            <a:avLst/>
          </a:prstGeom>
        </p:spPr>
      </p:pic>
      <p:pic>
        <p:nvPicPr>
          <p:cNvPr id="7" name="Slika 6" descr="piram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5373216"/>
            <a:ext cx="1338263" cy="93610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872208"/>
          </a:xfrm>
        </p:spPr>
        <p:txBody>
          <a:bodyPr>
            <a:normAutofit fontScale="90000"/>
          </a:bodyPr>
          <a:lstStyle/>
          <a:p>
            <a:r>
              <a:rPr lang="hr-HR" sz="4900" dirty="0" smtClean="0"/>
              <a:t>PITAGORA I MISTERIJ BROJEVA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4187952"/>
          </a:xfrm>
        </p:spPr>
        <p:txBody>
          <a:bodyPr/>
          <a:lstStyle/>
          <a:p>
            <a:r>
              <a:rPr lang="hr-HR" sz="2400" dirty="0" smtClean="0"/>
              <a:t>1 – 4 sposobnost brojenja bez pripreme</a:t>
            </a:r>
          </a:p>
          <a:p>
            <a:r>
              <a:rPr lang="hr-HR" sz="2400" dirty="0" smtClean="0"/>
              <a:t>Pitagora –prvi pravi matematičar– iracionalni brojevi – Pitagorin poučak</a:t>
            </a:r>
          </a:p>
          <a:p>
            <a:r>
              <a:rPr lang="hr-HR" sz="2400" dirty="0" smtClean="0"/>
              <a:t>Descartes-omogućio prikazivanje </a:t>
            </a:r>
            <a:r>
              <a:rPr lang="hr-HR" sz="2400" dirty="0" err="1" smtClean="0"/>
              <a:t>geom.likova</a:t>
            </a:r>
            <a:endParaRPr lang="hr-HR" sz="2400" dirty="0" smtClean="0"/>
          </a:p>
          <a:p>
            <a:r>
              <a:rPr lang="hr-HR" sz="2400" dirty="0" smtClean="0"/>
              <a:t>Monada , </a:t>
            </a:r>
            <a:r>
              <a:rPr lang="hr-HR" sz="2400" dirty="0" err="1" smtClean="0"/>
              <a:t>pentada</a:t>
            </a:r>
            <a:r>
              <a:rPr lang="hr-HR" sz="2400" dirty="0" smtClean="0"/>
              <a:t>, dekada</a:t>
            </a:r>
          </a:p>
          <a:p>
            <a:endParaRPr lang="hr-HR" dirty="0"/>
          </a:p>
        </p:txBody>
      </p:sp>
      <p:pic>
        <p:nvPicPr>
          <p:cNvPr id="5" name="Slika 4" descr="preuzm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052736"/>
            <a:ext cx="1583432" cy="1076967"/>
          </a:xfrm>
          <a:prstGeom prst="rect">
            <a:avLst/>
          </a:prstGeom>
        </p:spPr>
      </p:pic>
      <p:pic>
        <p:nvPicPr>
          <p:cNvPr id="7" name="Slika 6" descr="preuz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77072"/>
            <a:ext cx="1296144" cy="1201575"/>
          </a:xfrm>
          <a:prstGeom prst="rect">
            <a:avLst/>
          </a:prstGeom>
        </p:spPr>
      </p:pic>
      <p:pic>
        <p:nvPicPr>
          <p:cNvPr id="6" name="Slika 5" descr="preuzm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013176"/>
            <a:ext cx="1182812" cy="1445012"/>
          </a:xfrm>
          <a:prstGeom prst="rect">
            <a:avLst/>
          </a:prstGeom>
        </p:spPr>
      </p:pic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645024"/>
            <a:ext cx="1066828" cy="1224136"/>
          </a:xfrm>
          <a:prstGeom prst="rect">
            <a:avLst/>
          </a:prstGeom>
        </p:spPr>
      </p:pic>
      <p:pic>
        <p:nvPicPr>
          <p:cNvPr id="8" name="Slika 7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799585" y="4609128"/>
            <a:ext cx="1260153" cy="1780216"/>
          </a:xfrm>
          <a:prstGeom prst="rect">
            <a:avLst/>
          </a:prstGeom>
        </p:spPr>
      </p:pic>
      <p:pic>
        <p:nvPicPr>
          <p:cNvPr id="9" name="Slika 8" descr="Untitl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4941168"/>
            <a:ext cx="1667108" cy="914528"/>
          </a:xfrm>
          <a:prstGeom prst="rect">
            <a:avLst/>
          </a:prstGeom>
        </p:spPr>
      </p:pic>
      <p:pic>
        <p:nvPicPr>
          <p:cNvPr id="11" name="Slika 10" descr="preuzmi (2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4149080"/>
            <a:ext cx="1368152" cy="90714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dfg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2220293" cy="2376264"/>
          </a:xfrm>
        </p:spPr>
      </p:pic>
      <p:pic>
        <p:nvPicPr>
          <p:cNvPr id="5" name="Slika 4" descr="dfgh.png"/>
          <p:cNvPicPr>
            <a:picLocks noChangeAspect="1"/>
          </p:cNvPicPr>
          <p:nvPr/>
        </p:nvPicPr>
        <p:blipFill>
          <a:blip r:embed="rId3" cstate="print"/>
          <a:srcRect l="10648" t="3333" r="7713" b="3333"/>
          <a:stretch>
            <a:fillRect/>
          </a:stretch>
        </p:blipFill>
        <p:spPr>
          <a:xfrm>
            <a:off x="6732240" y="1124744"/>
            <a:ext cx="1656184" cy="2016224"/>
          </a:xfrm>
          <a:prstGeom prst="rect">
            <a:avLst/>
          </a:prstGeom>
        </p:spPr>
      </p:pic>
      <p:pic>
        <p:nvPicPr>
          <p:cNvPr id="6" name="Slika 5" descr="dfg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980728"/>
            <a:ext cx="2232248" cy="2126486"/>
          </a:xfrm>
          <a:prstGeom prst="rect">
            <a:avLst/>
          </a:prstGeom>
        </p:spPr>
      </p:pic>
      <p:pic>
        <p:nvPicPr>
          <p:cNvPr id="7" name="Slika 6" descr="dfg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789040"/>
            <a:ext cx="2376264" cy="220816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860032" y="350100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Pentada</a:t>
            </a:r>
            <a:endParaRPr lang="hr-HR" sz="3200" dirty="0"/>
          </a:p>
        </p:txBody>
      </p:sp>
      <p:cxnSp>
        <p:nvCxnSpPr>
          <p:cNvPr id="10" name="Ravni poveznik sa strelicom 9"/>
          <p:cNvCxnSpPr/>
          <p:nvPr/>
        </p:nvCxnSpPr>
        <p:spPr>
          <a:xfrm flipH="1" flipV="1">
            <a:off x="4572000" y="342900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4499992" y="4509120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Deseterostrani oblik dekade-presjek ljudske DNK</a:t>
            </a:r>
            <a:endParaRPr lang="hr-HR" sz="2800" dirty="0"/>
          </a:p>
        </p:txBody>
      </p:sp>
      <p:cxnSp>
        <p:nvCxnSpPr>
          <p:cNvPr id="13" name="Ravni poveznik sa strelicom 12"/>
          <p:cNvCxnSpPr/>
          <p:nvPr/>
        </p:nvCxnSpPr>
        <p:spPr>
          <a:xfrm flipH="1" flipV="1">
            <a:off x="3635896" y="544522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Autofit/>
          </a:bodyPr>
          <a:lstStyle/>
          <a:p>
            <a:r>
              <a:rPr lang="hr-HR" sz="4000" dirty="0" smtClean="0"/>
              <a:t>FIBONACCI I FIBONACIJEVI BROJEVI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187952"/>
          </a:xfrm>
        </p:spPr>
        <p:txBody>
          <a:bodyPr/>
          <a:lstStyle/>
          <a:p>
            <a:r>
              <a:rPr lang="hr-HR" dirty="0" smtClean="0"/>
              <a:t>Rimljani – rimski brojevi,</a:t>
            </a:r>
            <a:r>
              <a:rPr lang="hr-HR" dirty="0" err="1" smtClean="0"/>
              <a:t>abakus</a:t>
            </a:r>
            <a:endParaRPr lang="hr-HR" dirty="0" smtClean="0"/>
          </a:p>
          <a:p>
            <a:r>
              <a:rPr lang="hr-HR" dirty="0" err="1" smtClean="0"/>
              <a:t>Fibonacci</a:t>
            </a:r>
            <a:r>
              <a:rPr lang="hr-HR" dirty="0" smtClean="0"/>
              <a:t> – indijsko računanje</a:t>
            </a:r>
          </a:p>
          <a:p>
            <a:r>
              <a:rPr lang="hr-HR" dirty="0" err="1" smtClean="0"/>
              <a:t>Fibonaccijev</a:t>
            </a:r>
            <a:r>
              <a:rPr lang="hr-HR" dirty="0" smtClean="0"/>
              <a:t> niz-svaki broj je zbroj </a:t>
            </a:r>
            <a:r>
              <a:rPr lang="hr-HR" dirty="0" smtClean="0"/>
              <a:t>dva prethodna broja</a:t>
            </a:r>
            <a:endParaRPr lang="hr-HR" dirty="0" smtClean="0"/>
          </a:p>
          <a:p>
            <a:r>
              <a:rPr lang="hr-HR" dirty="0" smtClean="0"/>
              <a:t>Pravokutnik zlatnog reza</a:t>
            </a:r>
          </a:p>
          <a:p>
            <a:endParaRPr lang="hr-HR" dirty="0"/>
          </a:p>
        </p:txBody>
      </p:sp>
      <p:pic>
        <p:nvPicPr>
          <p:cNvPr id="4" name="Slika 3" descr="preuzmi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988840"/>
            <a:ext cx="1584176" cy="996408"/>
          </a:xfrm>
          <a:prstGeom prst="rect">
            <a:avLst/>
          </a:prstGeom>
        </p:spPr>
      </p:pic>
      <p:pic>
        <p:nvPicPr>
          <p:cNvPr id="5" name="Slika 4" descr="preuzm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509120"/>
            <a:ext cx="2160240" cy="1341623"/>
          </a:xfrm>
          <a:prstGeom prst="rect">
            <a:avLst/>
          </a:prstGeom>
        </p:spPr>
      </p:pic>
      <p:pic>
        <p:nvPicPr>
          <p:cNvPr id="8" name="Slika 7" descr="preuzm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581128"/>
            <a:ext cx="1656184" cy="1449161"/>
          </a:xfrm>
          <a:prstGeom prst="rect">
            <a:avLst/>
          </a:prstGeom>
        </p:spPr>
      </p:pic>
      <p:pic>
        <p:nvPicPr>
          <p:cNvPr id="11" name="Slika 10" descr="preuzmi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05064"/>
            <a:ext cx="2267304" cy="180250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2466975" cy="1847850"/>
          </a:xfrm>
        </p:spPr>
      </p:pic>
      <p:pic>
        <p:nvPicPr>
          <p:cNvPr id="5" name="Slika 4" descr="krizantema4-880x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3830960" cy="2154915"/>
          </a:xfrm>
          <a:prstGeom prst="rect">
            <a:avLst/>
          </a:prstGeom>
        </p:spPr>
      </p:pic>
      <p:pic>
        <p:nvPicPr>
          <p:cNvPr id="6" name="Slika 5" descr="preuzm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933056"/>
            <a:ext cx="2647950" cy="1724025"/>
          </a:xfrm>
          <a:prstGeom prst="rect">
            <a:avLst/>
          </a:prstGeom>
        </p:spPr>
      </p:pic>
      <p:pic>
        <p:nvPicPr>
          <p:cNvPr id="7" name="Slika 6" descr="preuzmi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980728"/>
            <a:ext cx="3356980" cy="237628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728192"/>
          </a:xfrm>
        </p:spPr>
        <p:txBody>
          <a:bodyPr>
            <a:normAutofit/>
          </a:bodyPr>
          <a:lstStyle/>
          <a:p>
            <a:r>
              <a:rPr lang="hr-HR" dirty="0" smtClean="0"/>
              <a:t>Matematika u svakodnevnom životu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348880"/>
            <a:ext cx="8183880" cy="38999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3200" dirty="0" smtClean="0"/>
              <a:t>Svemir je raznolik,život tajanstven</a:t>
            </a:r>
          </a:p>
          <a:p>
            <a:pPr>
              <a:buFont typeface="Wingdings" pitchFamily="2" charset="2"/>
              <a:buChar char="v"/>
            </a:pPr>
            <a:r>
              <a:rPr lang="hr-HR" sz="3200" dirty="0" smtClean="0"/>
              <a:t>Kako matematičar gleda na svijet?</a:t>
            </a:r>
          </a:p>
          <a:p>
            <a:pPr>
              <a:buFont typeface="Wingdings" pitchFamily="2" charset="2"/>
              <a:buChar char="v"/>
            </a:pPr>
            <a:r>
              <a:rPr lang="hr-HR" sz="3200" dirty="0" smtClean="0"/>
              <a:t>“matematičke naočale”</a:t>
            </a:r>
          </a:p>
          <a:p>
            <a:pPr>
              <a:buFont typeface="Wingdings" pitchFamily="2" charset="2"/>
              <a:buChar char="v"/>
            </a:pPr>
            <a:r>
              <a:rPr lang="hr-HR" sz="3200" dirty="0" smtClean="0"/>
              <a:t>Matematika je potrebna za uspješno vođenje svakog posla</a:t>
            </a:r>
          </a:p>
          <a:p>
            <a:pPr>
              <a:buFont typeface="Wingdings" pitchFamily="2" charset="2"/>
              <a:buChar char="v"/>
            </a:pPr>
            <a:endParaRPr lang="hr-HR" sz="3200" dirty="0" smtClean="0"/>
          </a:p>
          <a:p>
            <a:pPr>
              <a:buFont typeface="Wingdings" pitchFamily="2" charset="2"/>
              <a:buChar char="v"/>
            </a:pPr>
            <a:endParaRPr lang="hr-HR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83880" cy="1483608"/>
          </a:xfrm>
        </p:spPr>
        <p:txBody>
          <a:bodyPr>
            <a:noAutofit/>
          </a:bodyPr>
          <a:lstStyle/>
          <a:p>
            <a:r>
              <a:rPr lang="hr-HR" dirty="0" smtClean="0"/>
              <a:t>ZLATNI REZ U ARHITEKTURI,LIKOVNOJ UMJETNOSTI I GLAZBI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204864"/>
            <a:ext cx="8183880" cy="3683896"/>
          </a:xfrm>
        </p:spPr>
        <p:txBody>
          <a:bodyPr/>
          <a:lstStyle/>
          <a:p>
            <a:r>
              <a:rPr lang="hr-HR" sz="2400" dirty="0" err="1" smtClean="0"/>
              <a:t>Vitrujvijski</a:t>
            </a:r>
            <a:r>
              <a:rPr lang="hr-HR" sz="2400" dirty="0" smtClean="0"/>
              <a:t> čovjek Leonarda da </a:t>
            </a:r>
            <a:r>
              <a:rPr lang="hr-HR" sz="2400" dirty="0" err="1" smtClean="0"/>
              <a:t>Vincia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-odnos zlatnog reza i ljudskog tijela</a:t>
            </a:r>
          </a:p>
          <a:p>
            <a:r>
              <a:rPr lang="hr-HR" sz="2400" dirty="0" err="1" smtClean="0"/>
              <a:t>Fidija</a:t>
            </a:r>
            <a:r>
              <a:rPr lang="hr-HR" sz="2400" dirty="0" smtClean="0"/>
              <a:t> – Partenon – zlatni pravokutnik</a:t>
            </a:r>
          </a:p>
          <a:p>
            <a:pPr>
              <a:buNone/>
            </a:pPr>
            <a:r>
              <a:rPr lang="hr-HR" sz="2400" dirty="0" smtClean="0"/>
              <a:t>-u njegovu osnovu uklopljen zlatni rez</a:t>
            </a:r>
          </a:p>
          <a:p>
            <a:r>
              <a:rPr lang="hr-HR" sz="2400" dirty="0" smtClean="0"/>
              <a:t>Notre Dame de </a:t>
            </a:r>
            <a:r>
              <a:rPr lang="hr-HR" sz="2400" dirty="0" err="1" smtClean="0"/>
              <a:t>Paris</a:t>
            </a:r>
            <a:endParaRPr lang="hr-HR" sz="2400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preuzm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25144"/>
            <a:ext cx="1296144" cy="1768697"/>
          </a:xfrm>
          <a:prstGeom prst="rect">
            <a:avLst/>
          </a:prstGeom>
        </p:spPr>
      </p:pic>
      <p:pic>
        <p:nvPicPr>
          <p:cNvPr id="6" name="Slika 5" descr="preuzm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869160"/>
            <a:ext cx="2160240" cy="1482674"/>
          </a:xfrm>
          <a:prstGeom prst="rect">
            <a:avLst/>
          </a:prstGeom>
        </p:spPr>
      </p:pic>
      <p:pic>
        <p:nvPicPr>
          <p:cNvPr id="7" name="Slika 6" descr="preuzm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988840"/>
            <a:ext cx="1305852" cy="1765945"/>
          </a:xfrm>
          <a:prstGeom prst="rect">
            <a:avLst/>
          </a:prstGeom>
        </p:spPr>
      </p:pic>
      <p:pic>
        <p:nvPicPr>
          <p:cNvPr id="5" name="Slika 4" descr="preuzmi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5445224"/>
            <a:ext cx="1368152" cy="980939"/>
          </a:xfrm>
          <a:prstGeom prst="rect">
            <a:avLst/>
          </a:prstGeom>
        </p:spPr>
      </p:pic>
      <p:pic>
        <p:nvPicPr>
          <p:cNvPr id="8" name="Slika 7" descr="dfg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4437112"/>
            <a:ext cx="1467982" cy="187220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err="1" smtClean="0"/>
              <a:t>Salaman</a:t>
            </a:r>
            <a:r>
              <a:rPr lang="hr-HR" sz="2400" dirty="0" smtClean="0"/>
              <a:t> i </a:t>
            </a:r>
            <a:r>
              <a:rPr lang="hr-HR" sz="2400" dirty="0" err="1" smtClean="0"/>
              <a:t>Absal</a:t>
            </a:r>
            <a:r>
              <a:rPr lang="hr-HR" sz="2400" dirty="0" smtClean="0"/>
              <a:t> na nebeskom otoku</a:t>
            </a:r>
          </a:p>
          <a:p>
            <a:r>
              <a:rPr lang="hr-HR" sz="2400" dirty="0" smtClean="0"/>
              <a:t>Rembrandtov </a:t>
            </a:r>
            <a:r>
              <a:rPr lang="hr-HR" sz="2400" dirty="0" err="1" smtClean="0"/>
              <a:t>Autoportert</a:t>
            </a:r>
            <a:endParaRPr lang="hr-HR" sz="2400" dirty="0" smtClean="0"/>
          </a:p>
          <a:p>
            <a:r>
              <a:rPr lang="hr-HR" sz="2400" dirty="0" smtClean="0"/>
              <a:t>Leonardo da Vinci – </a:t>
            </a:r>
            <a:r>
              <a:rPr lang="hr-HR" sz="2400" dirty="0" err="1" smtClean="0"/>
              <a:t>Mona</a:t>
            </a:r>
            <a:r>
              <a:rPr lang="hr-HR" sz="2400" dirty="0" smtClean="0"/>
              <a:t> </a:t>
            </a:r>
            <a:r>
              <a:rPr lang="hr-HR" sz="2400" dirty="0" err="1" smtClean="0"/>
              <a:t>Lisa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    - Posljednja večera</a:t>
            </a:r>
          </a:p>
          <a:p>
            <a:r>
              <a:rPr lang="hr-HR" sz="2400" dirty="0" smtClean="0"/>
              <a:t>Konfucije</a:t>
            </a:r>
          </a:p>
          <a:p>
            <a:r>
              <a:rPr lang="hr-HR" dirty="0" smtClean="0"/>
              <a:t>Pitagora</a:t>
            </a:r>
          </a:p>
          <a:p>
            <a:r>
              <a:rPr lang="hr-HR" dirty="0" smtClean="0"/>
              <a:t>Platon</a:t>
            </a:r>
            <a:endParaRPr lang="hr-HR" dirty="0"/>
          </a:p>
        </p:txBody>
      </p:sp>
      <p:pic>
        <p:nvPicPr>
          <p:cNvPr id="4" name="Slika 3" descr="df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40968"/>
            <a:ext cx="1613351" cy="1864074"/>
          </a:xfrm>
          <a:prstGeom prst="rect">
            <a:avLst/>
          </a:prstGeom>
        </p:spPr>
      </p:pic>
      <p:pic>
        <p:nvPicPr>
          <p:cNvPr id="5" name="Slika 4" descr="dfg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869160"/>
            <a:ext cx="2133898" cy="1440160"/>
          </a:xfrm>
          <a:prstGeom prst="rect">
            <a:avLst/>
          </a:prstGeom>
        </p:spPr>
      </p:pic>
      <p:pic>
        <p:nvPicPr>
          <p:cNvPr id="6" name="Slika 5" descr="dfg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996952"/>
            <a:ext cx="1495634" cy="1629002"/>
          </a:xfrm>
          <a:prstGeom prst="rect">
            <a:avLst/>
          </a:prstGeom>
        </p:spPr>
      </p:pic>
      <p:pic>
        <p:nvPicPr>
          <p:cNvPr id="8" name="Slika 7" descr="preuzmi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581128"/>
            <a:ext cx="2520280" cy="1308607"/>
          </a:xfrm>
          <a:prstGeom prst="rect">
            <a:avLst/>
          </a:prstGeom>
        </p:spPr>
      </p:pic>
      <p:pic>
        <p:nvPicPr>
          <p:cNvPr id="7" name="Slika 6" descr="preuzmi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356992"/>
            <a:ext cx="1547384" cy="2304256"/>
          </a:xfrm>
          <a:prstGeom prst="rect">
            <a:avLst/>
          </a:prstGeom>
        </p:spPr>
      </p:pic>
      <p:cxnSp>
        <p:nvCxnSpPr>
          <p:cNvPr id="10" name="Ravni poveznik sa strelicom 9"/>
          <p:cNvCxnSpPr/>
          <p:nvPr/>
        </p:nvCxnSpPr>
        <p:spPr>
          <a:xfrm flipV="1">
            <a:off x="5580112" y="1412776"/>
            <a:ext cx="100811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V="1">
            <a:off x="7020272" y="1628800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6623720" y="83671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Upotrijebio </a:t>
            </a:r>
            <a:r>
              <a:rPr lang="hr-HR" dirty="0" err="1" smtClean="0"/>
              <a:t>zl.rez</a:t>
            </a:r>
            <a:r>
              <a:rPr lang="hr-HR" dirty="0" smtClean="0"/>
              <a:t> za osnovne proporcije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ZLATNI REZ U PRIRODI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Zlatna spirala ili logaritamska spirala</a:t>
            </a:r>
          </a:p>
          <a:p>
            <a:pPr>
              <a:buNone/>
            </a:pPr>
            <a:r>
              <a:rPr lang="hr-HR" sz="2400" dirty="0" smtClean="0"/>
              <a:t>                          - </a:t>
            </a:r>
            <a:r>
              <a:rPr lang="hr-HR" sz="2400" dirty="0" err="1" smtClean="0"/>
              <a:t>Fibonaccijevi</a:t>
            </a:r>
            <a:r>
              <a:rPr lang="hr-HR" sz="2400" dirty="0" smtClean="0"/>
              <a:t> brojevi</a:t>
            </a:r>
          </a:p>
          <a:p>
            <a:r>
              <a:rPr lang="hr-HR" sz="2400" dirty="0" smtClean="0"/>
              <a:t>Arhimedova spirala</a:t>
            </a:r>
          </a:p>
          <a:p>
            <a:r>
              <a:rPr lang="hr-HR" sz="2400" dirty="0" smtClean="0"/>
              <a:t>Ravnoteža </a:t>
            </a:r>
            <a:r>
              <a:rPr lang="hr-HR" sz="2400" dirty="0" smtClean="0"/>
              <a:t>pokreta</a:t>
            </a:r>
          </a:p>
          <a:p>
            <a:r>
              <a:rPr lang="hr-HR" sz="2400" dirty="0" err="1" smtClean="0"/>
              <a:t>Fibonaccijevi</a:t>
            </a:r>
            <a:r>
              <a:rPr lang="hr-HR" sz="2400" dirty="0" smtClean="0"/>
              <a:t> brojevi-vide se u broju latica cvijeća,broju </a:t>
            </a:r>
            <a:r>
              <a:rPr lang="hr-HR" sz="2400" dirty="0" smtClean="0"/>
              <a:t>pčela </a:t>
            </a:r>
            <a:r>
              <a:rPr lang="hr-HR" sz="2400" dirty="0" smtClean="0"/>
              <a:t>u sljedećim naraštajima,rasporedu listova</a:t>
            </a:r>
          </a:p>
          <a:p>
            <a:r>
              <a:rPr lang="hr-HR" sz="2400" dirty="0" smtClean="0"/>
              <a:t>Generativne spirale</a:t>
            </a:r>
            <a:endParaRPr lang="hr-HR" sz="2400" dirty="0"/>
          </a:p>
        </p:txBody>
      </p:sp>
      <p:pic>
        <p:nvPicPr>
          <p:cNvPr id="4" name="Slika 3" descr="preuzmi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221088"/>
            <a:ext cx="2123728" cy="1590746"/>
          </a:xfrm>
          <a:prstGeom prst="rect">
            <a:avLst/>
          </a:prstGeom>
        </p:spPr>
      </p:pic>
      <p:pic>
        <p:nvPicPr>
          <p:cNvPr id="5" name="Slika 4" descr="preuzmi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157192"/>
            <a:ext cx="1323147" cy="108012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preuzmi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2986144" cy="1944216"/>
          </a:xfrm>
        </p:spPr>
      </p:pic>
      <p:pic>
        <p:nvPicPr>
          <p:cNvPr id="7" name="Slika 6" descr="preuzmi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472644" cy="1656184"/>
          </a:xfrm>
          <a:prstGeom prst="rect">
            <a:avLst/>
          </a:prstGeom>
        </p:spPr>
      </p:pic>
      <p:pic>
        <p:nvPicPr>
          <p:cNvPr id="8" name="Slika 7" descr="preuzmi (2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1512168" cy="2268252"/>
          </a:xfrm>
          <a:prstGeom prst="rect">
            <a:avLst/>
          </a:prstGeom>
        </p:spPr>
      </p:pic>
      <p:pic>
        <p:nvPicPr>
          <p:cNvPr id="9" name="Slika 8" descr="preuzmi (2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140968"/>
            <a:ext cx="3064170" cy="2304256"/>
          </a:xfrm>
          <a:prstGeom prst="rect">
            <a:avLst/>
          </a:prstGeom>
        </p:spPr>
      </p:pic>
      <p:pic>
        <p:nvPicPr>
          <p:cNvPr id="10" name="Slika 9" descr="preuzmi (2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356992"/>
            <a:ext cx="2537195" cy="151216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ZLATNI REZ U ZNANOSTI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187952"/>
          </a:xfrm>
        </p:spPr>
        <p:txBody>
          <a:bodyPr/>
          <a:lstStyle/>
          <a:p>
            <a:r>
              <a:rPr lang="hr-HR" dirty="0" smtClean="0"/>
              <a:t>Dodekaedar – oblik svemira – Platonovo tijelo </a:t>
            </a:r>
          </a:p>
          <a:p>
            <a:r>
              <a:rPr lang="hr-HR" dirty="0" err="1" smtClean="0"/>
              <a:t>Kristalografija</a:t>
            </a:r>
            <a:r>
              <a:rPr lang="hr-HR" dirty="0" smtClean="0"/>
              <a:t> – načelo slaganja</a:t>
            </a:r>
          </a:p>
          <a:p>
            <a:pPr>
              <a:buNone/>
            </a:pPr>
            <a:r>
              <a:rPr lang="hr-HR" dirty="0" smtClean="0"/>
              <a:t>                      -načelo popločavanja</a:t>
            </a:r>
          </a:p>
          <a:p>
            <a:pPr>
              <a:buNone/>
            </a:pPr>
            <a:r>
              <a:rPr lang="hr-HR" dirty="0" smtClean="0"/>
              <a:t>                         </a:t>
            </a:r>
            <a:r>
              <a:rPr lang="hr-HR" dirty="0" smtClean="0">
                <a:sym typeface="Wingdings" pitchFamily="2" charset="2"/>
              </a:rPr>
              <a:t>oklop kornjače</a:t>
            </a:r>
            <a:endParaRPr lang="hr-HR" dirty="0"/>
          </a:p>
        </p:txBody>
      </p:sp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1296144" cy="1549050"/>
          </a:xfrm>
          <a:prstGeom prst="rect">
            <a:avLst/>
          </a:prstGeom>
        </p:spPr>
      </p:pic>
      <p:pic>
        <p:nvPicPr>
          <p:cNvPr id="5" name="Slika 4" descr="preuzm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437112"/>
            <a:ext cx="1512168" cy="1512168"/>
          </a:xfrm>
          <a:prstGeom prst="rect">
            <a:avLst/>
          </a:prstGeom>
        </p:spPr>
      </p:pic>
      <p:pic>
        <p:nvPicPr>
          <p:cNvPr id="6" name="Slika 5" descr="preuzmi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429000"/>
            <a:ext cx="1184510" cy="671752"/>
          </a:xfrm>
          <a:prstGeom prst="rect">
            <a:avLst/>
          </a:prstGeom>
        </p:spPr>
      </p:pic>
      <p:pic>
        <p:nvPicPr>
          <p:cNvPr id="7" name="Slika 6" descr="preuzmi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653136"/>
            <a:ext cx="1584176" cy="1663746"/>
          </a:xfrm>
          <a:prstGeom prst="rect">
            <a:avLst/>
          </a:prstGeom>
        </p:spPr>
      </p:pic>
      <p:pic>
        <p:nvPicPr>
          <p:cNvPr id="8" name="Slika 7" descr="preuzmi (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5085184"/>
            <a:ext cx="2025825" cy="94960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676456" cy="1800200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Kraj </a:t>
            </a:r>
            <a:endParaRPr lang="hr-HR" sz="6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83880" cy="1051560"/>
          </a:xfrm>
        </p:spPr>
        <p:txBody>
          <a:bodyPr/>
          <a:lstStyle/>
          <a:p>
            <a:r>
              <a:rPr lang="hr-HR" dirty="0" smtClean="0"/>
              <a:t>Matematika u prirodi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76872"/>
            <a:ext cx="8183880" cy="41879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Geometrijski oblici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Mikroskopska bića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Alge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Biljno carstvo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leu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2783772" cy="3955626"/>
          </a:xfrm>
        </p:spPr>
      </p:pic>
      <p:sp>
        <p:nvSpPr>
          <p:cNvPr id="5" name="TekstniOkvir 4"/>
          <p:cNvSpPr txBox="1"/>
          <p:nvPr/>
        </p:nvSpPr>
        <p:spPr>
          <a:xfrm>
            <a:off x="3851920" y="134076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Pleurosigma</a:t>
            </a:r>
            <a:r>
              <a:rPr lang="hr-HR" sz="3200" dirty="0" smtClean="0"/>
              <a:t> </a:t>
            </a:r>
            <a:r>
              <a:rPr lang="hr-HR" sz="3200" dirty="0" err="1" smtClean="0"/>
              <a:t>angulatum</a:t>
            </a:r>
            <a:r>
              <a:rPr lang="hr-HR" sz="3200" dirty="0" smtClean="0"/>
              <a:t> 1:800</a:t>
            </a:r>
            <a:endParaRPr lang="hr-HR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484784"/>
          </a:xfrm>
        </p:spPr>
        <p:txBody>
          <a:bodyPr>
            <a:normAutofit/>
          </a:bodyPr>
          <a:lstStyle/>
          <a:p>
            <a:r>
              <a:rPr lang="hr-HR" sz="4400" dirty="0" smtClean="0"/>
              <a:t>Biljno carstvo</a:t>
            </a:r>
            <a:endParaRPr lang="hr-HR" sz="4400" dirty="0"/>
          </a:p>
        </p:txBody>
      </p:sp>
      <p:pic>
        <p:nvPicPr>
          <p:cNvPr id="4" name="Rezervirano mjesto sadržaja 3" descr="mra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3012181" cy="2664296"/>
          </a:xfrm>
        </p:spPr>
      </p:pic>
      <p:sp>
        <p:nvSpPr>
          <p:cNvPr id="5" name="TekstniOkvir 4"/>
          <p:cNvSpPr txBox="1"/>
          <p:nvPr/>
        </p:nvSpPr>
        <p:spPr>
          <a:xfrm>
            <a:off x="611560" y="479715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Plod mrazovac</a:t>
            </a:r>
            <a:r>
              <a:rPr lang="hr-HR" sz="2000" dirty="0" smtClean="0">
                <a:sym typeface="Wingdings" pitchFamily="2" charset="2"/>
              </a:rPr>
              <a:t></a:t>
            </a:r>
            <a:r>
              <a:rPr lang="hr-HR" sz="2000" dirty="0" err="1" smtClean="0">
                <a:sym typeface="Wingdings" pitchFamily="2" charset="2"/>
              </a:rPr>
              <a:t>jednakostranican</a:t>
            </a:r>
            <a:r>
              <a:rPr lang="hr-HR" sz="2000" dirty="0" smtClean="0">
                <a:sym typeface="Wingdings" pitchFamily="2" charset="2"/>
              </a:rPr>
              <a:t> trokut</a:t>
            </a:r>
            <a:endParaRPr lang="hr-HR" sz="2000" dirty="0"/>
          </a:p>
        </p:txBody>
      </p:sp>
      <p:pic>
        <p:nvPicPr>
          <p:cNvPr id="6" name="Slika 5" descr="alga k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9" y="1572328"/>
            <a:ext cx="2880320" cy="290327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652120" y="48691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Alga kremenjašica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mnogokuti</a:t>
            </a:r>
            <a:endParaRPr lang="hr-HR" dirty="0"/>
          </a:p>
        </p:txBody>
      </p:sp>
      <p:pic>
        <p:nvPicPr>
          <p:cNvPr id="6" name="Rezervirano mjesto sadržaja 5" descr="vodop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442447" cy="1440160"/>
          </a:xfrm>
        </p:spPr>
      </p:pic>
      <p:pic>
        <p:nvPicPr>
          <p:cNvPr id="7" name="Slika 6" descr="zelena al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581635" cy="241016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55576" y="40050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Vodopija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724128" y="45811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ym typeface="Wingdings" pitchFamily="2" charset="2"/>
              </a:rPr>
              <a:t>Volvox</a:t>
            </a:r>
            <a:r>
              <a:rPr lang="hr-HR" dirty="0" smtClean="0">
                <a:sym typeface="Wingdings" pitchFamily="2" charset="2"/>
              </a:rPr>
              <a:t> </a:t>
            </a:r>
            <a:r>
              <a:rPr lang="hr-HR" dirty="0" err="1" smtClean="0">
                <a:sym typeface="Wingdings" pitchFamily="2" charset="2"/>
              </a:rPr>
              <a:t>aureus</a:t>
            </a:r>
            <a:r>
              <a:rPr lang="hr-HR" dirty="0" smtClean="0">
                <a:sym typeface="Wingdings" pitchFamily="2" charset="2"/>
              </a:rPr>
              <a:t>šesterokut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806440"/>
            <a:ext cx="8183880" cy="105156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malv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2533964" cy="2519401"/>
          </a:xfrm>
        </p:spPr>
      </p:pic>
      <p:pic>
        <p:nvPicPr>
          <p:cNvPr id="5" name="Slika 4" descr="mkz 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01008"/>
            <a:ext cx="4098283" cy="216024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707904" y="126876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Sljez (</a:t>
            </a:r>
            <a:r>
              <a:rPr lang="hr-HR" sz="2000" dirty="0" err="1" smtClean="0"/>
              <a:t>Malva</a:t>
            </a:r>
            <a:r>
              <a:rPr lang="hr-HR" sz="2000" dirty="0" smtClean="0"/>
              <a:t>)</a:t>
            </a:r>
            <a:r>
              <a:rPr lang="hr-HR" sz="2000" dirty="0" smtClean="0">
                <a:sym typeface="Wingdings" pitchFamily="2" charset="2"/>
              </a:rPr>
              <a:t>peterokut i dijagonale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83568" y="443711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Maleni </a:t>
            </a:r>
            <a:r>
              <a:rPr lang="hr-HR" sz="2000" dirty="0" err="1" smtClean="0"/>
              <a:t>kružnolisni</a:t>
            </a:r>
            <a:r>
              <a:rPr lang="hr-HR" sz="2000" dirty="0" smtClean="0"/>
              <a:t> zvončić i </a:t>
            </a:r>
            <a:r>
              <a:rPr lang="hr-HR" sz="2000" dirty="0" err="1" smtClean="0"/>
              <a:t>kružnolisnati</a:t>
            </a:r>
            <a:r>
              <a:rPr lang="hr-HR" sz="2000" dirty="0" smtClean="0"/>
              <a:t> sljez</a:t>
            </a:r>
            <a:endParaRPr lang="hr-HR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krugovi</a:t>
            </a:r>
            <a:endParaRPr lang="hr-HR" dirty="0"/>
          </a:p>
        </p:txBody>
      </p:sp>
      <p:pic>
        <p:nvPicPr>
          <p:cNvPr id="4" name="Rezervirano mjesto sadržaja 3" descr="god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2880320" cy="2160240"/>
          </a:xfrm>
        </p:spPr>
      </p:pic>
      <p:pic>
        <p:nvPicPr>
          <p:cNvPr id="5" name="Slika 4" descr="victor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2829320" cy="259116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55576" y="45811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Godovi drveća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7971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Lišće Victorije regije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Spirala</a:t>
            </a:r>
            <a:endParaRPr lang="hr-HR" dirty="0"/>
          </a:p>
        </p:txBody>
      </p:sp>
      <p:pic>
        <p:nvPicPr>
          <p:cNvPr id="4" name="Rezervirano mjesto sadržaja 3" descr="pužev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2573084" cy="2220753"/>
          </a:xfrm>
        </p:spPr>
      </p:pic>
      <p:pic>
        <p:nvPicPr>
          <p:cNvPr id="5" name="Slika 4" descr="suncok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77072"/>
            <a:ext cx="4645360" cy="173938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995936" y="17728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Puževa kućica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611560" y="458112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Plod suncokreta(</a:t>
            </a:r>
            <a:r>
              <a:rPr lang="hr-HR" sz="2000" dirty="0" err="1" smtClean="0"/>
              <a:t>Helianthus</a:t>
            </a:r>
            <a:r>
              <a:rPr lang="hr-HR" sz="2000" dirty="0" smtClean="0"/>
              <a:t>)</a:t>
            </a:r>
            <a:endParaRPr lang="hr-HR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406</TotalTime>
  <Words>358</Words>
  <Application>Microsoft Office PowerPoint</Application>
  <PresentationFormat>Prikaz na zaslonu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Aspekt</vt:lpstr>
      <vt:lpstr>Matematika u prirodi i umjetnosti  </vt:lpstr>
      <vt:lpstr>Matematika u svakodnevnom životu </vt:lpstr>
      <vt:lpstr>Matematika u prirodi</vt:lpstr>
      <vt:lpstr>Slajd 4</vt:lpstr>
      <vt:lpstr>Biljno carstvo</vt:lpstr>
      <vt:lpstr>mnogokuti</vt:lpstr>
      <vt:lpstr>Slajd 7</vt:lpstr>
      <vt:lpstr>krugovi</vt:lpstr>
      <vt:lpstr>Spirala</vt:lpstr>
      <vt:lpstr>Slajd 10</vt:lpstr>
      <vt:lpstr>Slajd 11</vt:lpstr>
      <vt:lpstr> </vt:lpstr>
      <vt:lpstr>Slajd 13</vt:lpstr>
      <vt:lpstr>ZLATNI REZ</vt:lpstr>
      <vt:lpstr>ISTRAŽIVANJE MISTERIJA ZLATNOG REZA </vt:lpstr>
      <vt:lpstr>PITAGORA I MISTERIJ BROJEVA </vt:lpstr>
      <vt:lpstr>Slajd 17</vt:lpstr>
      <vt:lpstr>FIBONACCI I FIBONACIJEVI BROJEVI</vt:lpstr>
      <vt:lpstr>Slajd 19</vt:lpstr>
      <vt:lpstr>ZLATNI REZ U ARHITEKTURI,LIKOVNOJ UMJETNOSTI I GLAZBI</vt:lpstr>
      <vt:lpstr>Slajd 21</vt:lpstr>
      <vt:lpstr>ZLATNI REZ U PRIRODI</vt:lpstr>
      <vt:lpstr>Slajd 23</vt:lpstr>
      <vt:lpstr>ZLATNI REZ U ZNANOSTI</vt:lpstr>
      <vt:lpstr>Kraj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u biologiji i umjetnosti</dc:title>
  <dc:creator>Korisnik</dc:creator>
  <cp:lastModifiedBy>Helena</cp:lastModifiedBy>
  <cp:revision>43</cp:revision>
  <dcterms:created xsi:type="dcterms:W3CDTF">2018-11-22T10:16:43Z</dcterms:created>
  <dcterms:modified xsi:type="dcterms:W3CDTF">2018-12-13T19:01:50Z</dcterms:modified>
</cp:coreProperties>
</file>