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60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68" r:id="rId19"/>
    <p:sldId id="276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960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43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158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05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36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921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06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99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85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325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644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CBB8-EF28-4CE1-B8D4-F3D01E16D8EA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B940-8C42-4FBF-9DF9-8F4E4BDED0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199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7057" y="2967335"/>
            <a:ext cx="6869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Matematika u klađenju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2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Primjer sa 3 ishoda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Neki sportovi poput nogometa imaju 3 ishoda, u tom slučaju je teže pogoditi pa kladionice stavljaju veće koeficijente</a:t>
            </a:r>
          </a:p>
          <a:p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20628"/>
              </p:ext>
            </p:extLst>
          </p:nvPr>
        </p:nvGraphicFramePr>
        <p:xfrm>
          <a:off x="611560" y="3356995"/>
          <a:ext cx="7920880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561554">
                <a:tc>
                  <a:txBody>
                    <a:bodyPr/>
                    <a:lstStyle/>
                    <a:p>
                      <a:r>
                        <a:rPr lang="hr-HR" dirty="0" smtClean="0"/>
                        <a:t>Ishod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</a:t>
                      </a:r>
                      <a:r>
                        <a:rPr lang="hr-HR" baseline="0" dirty="0" smtClean="0"/>
                        <a:t> 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neriješeno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 B</a:t>
                      </a:r>
                      <a:endParaRPr lang="hr-HR" dirty="0"/>
                    </a:p>
                  </a:txBody>
                  <a:tcPr/>
                </a:tc>
              </a:tr>
              <a:tr h="569353">
                <a:tc>
                  <a:txBody>
                    <a:bodyPr/>
                    <a:lstStyle/>
                    <a:p>
                      <a:r>
                        <a:rPr lang="hr-HR" dirty="0" smtClean="0"/>
                        <a:t>Vjerojatnost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52%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27%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21%</a:t>
                      </a:r>
                      <a:endParaRPr lang="hr-HR" dirty="0"/>
                    </a:p>
                  </a:txBody>
                  <a:tcPr/>
                </a:tc>
              </a:tr>
              <a:tr h="982718">
                <a:tc>
                  <a:txBody>
                    <a:bodyPr/>
                    <a:lstStyle/>
                    <a:p>
                      <a:r>
                        <a:rPr lang="hr-HR" dirty="0" smtClean="0"/>
                        <a:t>Teoretski</a:t>
                      </a:r>
                      <a:r>
                        <a:rPr lang="hr-HR" baseline="0" dirty="0" smtClean="0"/>
                        <a:t> Koeficijent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1.92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4.76</a:t>
                      </a:r>
                      <a:endParaRPr lang="hr-HR" dirty="0"/>
                    </a:p>
                  </a:txBody>
                  <a:tcPr/>
                </a:tc>
              </a:tr>
              <a:tr h="982718">
                <a:tc>
                  <a:txBody>
                    <a:bodyPr/>
                    <a:lstStyle/>
                    <a:p>
                      <a:r>
                        <a:rPr lang="hr-HR" dirty="0" smtClean="0"/>
                        <a:t>Stvarni koeficijent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1.76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4.40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5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Primjer </a:t>
            </a:r>
            <a:r>
              <a:rPr lang="hr-HR" b="1" dirty="0"/>
              <a:t>s više parova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Ako je više parova više je koeficijenata i oni se množe Z=k</a:t>
            </a:r>
            <a:r>
              <a:rPr lang="hr-HR" baseline="-25000" dirty="0" smtClean="0"/>
              <a:t>1</a:t>
            </a:r>
            <a:r>
              <a:rPr lang="hr-HR" dirty="0" smtClean="0"/>
              <a:t>*k</a:t>
            </a:r>
            <a:r>
              <a:rPr lang="hr-HR" baseline="-25000" dirty="0" smtClean="0"/>
              <a:t>2</a:t>
            </a:r>
            <a:r>
              <a:rPr lang="hr-HR" dirty="0" smtClean="0"/>
              <a:t>*k</a:t>
            </a:r>
            <a:r>
              <a:rPr lang="hr-HR" baseline="-25000" dirty="0" smtClean="0"/>
              <a:t>3</a:t>
            </a:r>
            <a:r>
              <a:rPr lang="hr-HR" dirty="0" smtClean="0"/>
              <a:t>...</a:t>
            </a:r>
          </a:p>
          <a:p>
            <a:r>
              <a:rPr lang="hr-HR" dirty="0" smtClean="0"/>
              <a:t>Neka smo igrali pobjede domaćina iz ova 3 susreta</a:t>
            </a:r>
          </a:p>
          <a:p>
            <a:r>
              <a:rPr lang="hr-HR" dirty="0" smtClean="0"/>
              <a:t>Z</a:t>
            </a:r>
            <a:r>
              <a:rPr lang="hr-HR" baseline="-25000" dirty="0" smtClean="0"/>
              <a:t>1</a:t>
            </a:r>
            <a:r>
              <a:rPr lang="hr-HR" dirty="0" smtClean="0"/>
              <a:t>(teorijski koef.)=2.55*1.30*2.15=7.13</a:t>
            </a:r>
          </a:p>
          <a:p>
            <a:r>
              <a:rPr lang="hr-HR" dirty="0" smtClean="0"/>
              <a:t>Z</a:t>
            </a:r>
            <a:r>
              <a:rPr lang="hr-HR" baseline="-25000" dirty="0" smtClean="0"/>
              <a:t>2</a:t>
            </a:r>
            <a:r>
              <a:rPr lang="hr-HR" dirty="0" smtClean="0"/>
              <a:t>(realni koef.)=2.55*1.30*2.15*0.9=6.42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baseline="30000" dirty="0" smtClean="0"/>
          </a:p>
          <a:p>
            <a:endParaRPr lang="hr-HR" baseline="30000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8245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7847934"/>
              </p:ext>
            </p:extLst>
          </p:nvPr>
        </p:nvGraphicFramePr>
        <p:xfrm>
          <a:off x="2" y="0"/>
          <a:ext cx="926360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425893"/>
                <a:gridCol w="1306285"/>
                <a:gridCol w="1306285"/>
                <a:gridCol w="1306285"/>
                <a:gridCol w="1306285"/>
              </a:tblGrid>
              <a:tr h="1714500">
                <a:tc>
                  <a:txBody>
                    <a:bodyPr/>
                    <a:lstStyle/>
                    <a:p>
                      <a:r>
                        <a:rPr lang="hr-HR" dirty="0" smtClean="0"/>
                        <a:t>Ishodi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1-pobjeda domaćina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X-neriješeno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2-pobjeda</a:t>
                      </a:r>
                      <a:r>
                        <a:rPr lang="hr-HR" baseline="0" dirty="0" smtClean="0"/>
                        <a:t>  gosta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1X-pobjeda domaćina ili neriješeno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X2-pobjeda</a:t>
                      </a:r>
                      <a:r>
                        <a:rPr lang="hr-HR" baseline="0" dirty="0" smtClean="0"/>
                        <a:t> gosta ili neriješeno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12-pobjeda</a:t>
                      </a:r>
                      <a:r>
                        <a:rPr lang="hr-HR" baseline="0" dirty="0" smtClean="0"/>
                        <a:t> domaćina ili gosta</a:t>
                      </a:r>
                      <a:endParaRPr lang="hr-HR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hr-HR" dirty="0" smtClean="0"/>
                        <a:t>A-B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2.55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1.42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1.40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1.26</a:t>
                      </a:r>
                      <a:endParaRPr lang="hr-HR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hr-HR" dirty="0" smtClean="0"/>
                        <a:t>C-D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4.70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1.02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3.03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1.13</a:t>
                      </a:r>
                      <a:endParaRPr lang="hr-HR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hr-HR" dirty="0" smtClean="0"/>
                        <a:t>E-F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3.04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1.26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1.57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1.29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Promjena koeficijenata po procjeni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Kladitelji se obično puno češće klade na favorite jer su takve oklade sigurnije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Zbog previše uplata </a:t>
            </a:r>
            <a:r>
              <a:rPr lang="hr-HR" dirty="0" smtClean="0"/>
              <a:t>na A </a:t>
            </a:r>
            <a:r>
              <a:rPr lang="hr-HR" dirty="0" smtClean="0"/>
              <a:t>kladionice će smanjiti koeficijent na </a:t>
            </a:r>
            <a:r>
              <a:rPr lang="hr-HR" dirty="0" smtClean="0"/>
              <a:t>njega, </a:t>
            </a:r>
            <a:r>
              <a:rPr lang="hr-HR" dirty="0" smtClean="0"/>
              <a:t>a povećat na protivnika</a:t>
            </a: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473459"/>
              </p:ext>
            </p:extLst>
          </p:nvPr>
        </p:nvGraphicFramePr>
        <p:xfrm>
          <a:off x="683568" y="2852936"/>
          <a:ext cx="6936432" cy="164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44"/>
                <a:gridCol w="2312144"/>
                <a:gridCol w="2312144"/>
              </a:tblGrid>
              <a:tr h="43204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 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</a:t>
                      </a:r>
                      <a:r>
                        <a:rPr lang="hr-HR" baseline="0" dirty="0" smtClean="0"/>
                        <a:t> B</a:t>
                      </a:r>
                      <a:endParaRPr lang="hr-HR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hr-HR" dirty="0" smtClean="0"/>
                        <a:t>Vjerojatnost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70%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30%</a:t>
                      </a:r>
                      <a:endParaRPr lang="hr-HR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1.42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3.33</a:t>
                      </a:r>
                      <a:endParaRPr lang="hr-HR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hr-HR" dirty="0" smtClean="0"/>
                        <a:t>Raspodjela</a:t>
                      </a:r>
                      <a:r>
                        <a:rPr lang="hr-HR" baseline="0" dirty="0" smtClean="0"/>
                        <a:t> uplata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78%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22%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5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76672"/>
            <a:ext cx="4849247" cy="5688632"/>
          </a:xfrm>
        </p:spPr>
      </p:pic>
    </p:spTree>
    <p:extLst>
      <p:ext uri="{BB962C8B-B14F-4D97-AF65-F5344CB8AC3E}">
        <p14:creationId xmlns:p14="http://schemas.microsoft.com/office/powerpoint/2010/main" xmlns="" val="41247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”Ispravan način” klađenja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Banka</a:t>
            </a:r>
          </a:p>
          <a:p>
            <a:r>
              <a:rPr lang="hr-HR" dirty="0" smtClean="0"/>
              <a:t>2%-5% po listiću</a:t>
            </a:r>
          </a:p>
          <a:p>
            <a:r>
              <a:rPr lang="hr-HR" dirty="0" smtClean="0"/>
              <a:t>55%-60% prolaznost</a:t>
            </a:r>
          </a:p>
          <a:p>
            <a:r>
              <a:rPr lang="hr-HR" dirty="0" smtClean="0"/>
              <a:t>Minimalni koeficijenti</a:t>
            </a:r>
          </a:p>
          <a:p>
            <a:r>
              <a:rPr lang="hr-HR" dirty="0"/>
              <a:t>”Zarada leži u ponavljanju onoga što donosi profit”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718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dirty="0" smtClean="0"/>
              <a:t>Prolaznost=60%</a:t>
            </a:r>
          </a:p>
          <a:p>
            <a:r>
              <a:rPr lang="hr-HR" dirty="0" smtClean="0"/>
              <a:t>Minimalni teorijski keoficijent:1,76</a:t>
            </a:r>
          </a:p>
          <a:p>
            <a:r>
              <a:rPr lang="hr-HR" dirty="0" smtClean="0"/>
              <a:t>Minimalni realni koeficijent:1.85(1.95)</a:t>
            </a:r>
          </a:p>
          <a:p>
            <a:r>
              <a:rPr lang="hr-HR" dirty="0" smtClean="0"/>
              <a:t>Jedan listic =3.3%*Banka</a:t>
            </a:r>
          </a:p>
          <a:p>
            <a:r>
              <a:rPr lang="hr-HR" dirty="0" smtClean="0"/>
              <a:t>Broj listica u 6 dana(ciklus):30   </a:t>
            </a:r>
          </a:p>
          <a:p>
            <a:r>
              <a:rPr lang="hr-HR" dirty="0" smtClean="0"/>
              <a:t>Prolaznost:18</a:t>
            </a:r>
          </a:p>
        </p:txBody>
      </p:sp>
    </p:spTree>
    <p:extLst>
      <p:ext uri="{BB962C8B-B14F-4D97-AF65-F5344CB8AC3E}">
        <p14:creationId xmlns:p14="http://schemas.microsoft.com/office/powerpoint/2010/main" xmlns="" val="10724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Banka1:510kn</a:t>
            </a:r>
          </a:p>
          <a:p>
            <a:r>
              <a:rPr lang="hr-HR" dirty="0" smtClean="0"/>
              <a:t>Jedan </a:t>
            </a:r>
            <a:r>
              <a:rPr lang="hr-HR" dirty="0" smtClean="0"/>
              <a:t>listić </a:t>
            </a:r>
            <a:r>
              <a:rPr lang="hr-HR" dirty="0" smtClean="0"/>
              <a:t>3.3%*510=17kn</a:t>
            </a:r>
          </a:p>
          <a:p>
            <a:r>
              <a:rPr lang="hr-HR" dirty="0" smtClean="0"/>
              <a:t>17*18*1.76=538kn</a:t>
            </a:r>
          </a:p>
          <a:p>
            <a:r>
              <a:rPr lang="hr-HR" dirty="0" smtClean="0"/>
              <a:t>Rast banke nakon svakog ciklusa je 5.6%</a:t>
            </a:r>
          </a:p>
          <a:p>
            <a:r>
              <a:rPr lang="hr-HR" dirty="0" smtClean="0"/>
              <a:t>Formula:Početni </a:t>
            </a:r>
            <a:r>
              <a:rPr lang="hr-HR" dirty="0" smtClean="0"/>
              <a:t>kapital*1.056</a:t>
            </a:r>
            <a:r>
              <a:rPr lang="hr-HR" baseline="30000" dirty="0" smtClean="0"/>
              <a:t>n</a:t>
            </a:r>
          </a:p>
          <a:p>
            <a:r>
              <a:rPr lang="hr-HR" dirty="0" smtClean="0"/>
              <a:t>Banka nakon godinu dana:13409kn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208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Bogatstvo se ne stječe preko noći samo postoje brži i sporiji načini </a:t>
            </a:r>
          </a:p>
          <a:p>
            <a:r>
              <a:rPr lang="hr-HR" dirty="0"/>
              <a:t>K</a:t>
            </a:r>
            <a:r>
              <a:rPr lang="hr-HR" dirty="0" smtClean="0"/>
              <a:t>ad dobijete svoje prve sljedeće novce na kladionici i budete zadovoljni pitajte se koliko novaca onda dobiva onaj koji i na vašem dobitku zarađuje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78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257" y="2780928"/>
            <a:ext cx="4211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Autori:</a:t>
            </a:r>
            <a:endParaRPr lang="hr-H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Marko Supičić</a:t>
            </a:r>
          </a:p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Karlo Korona</a:t>
            </a:r>
          </a:p>
        </p:txBody>
      </p:sp>
    </p:spTree>
    <p:extLst>
      <p:ext uri="{BB962C8B-B14F-4D97-AF65-F5344CB8AC3E}">
        <p14:creationId xmlns:p14="http://schemas.microsoft.com/office/powerpoint/2010/main" xmlns="" val="32567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70"/>
            <a:ext cx="9144000" cy="6876256"/>
          </a:xfrm>
        </p:spPr>
      </p:pic>
    </p:spTree>
    <p:extLst>
      <p:ext uri="{BB962C8B-B14F-4D97-AF65-F5344CB8AC3E}">
        <p14:creationId xmlns:p14="http://schemas.microsoft.com/office/powerpoint/2010/main" xmlns="" val="662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0790"/>
          </a:xfrm>
        </p:spPr>
      </p:pic>
    </p:spTree>
    <p:extLst>
      <p:ext uri="{BB962C8B-B14F-4D97-AF65-F5344CB8AC3E}">
        <p14:creationId xmlns:p14="http://schemas.microsoft.com/office/powerpoint/2010/main" xmlns="" val="456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</a:t>
            </a:r>
            <a:r>
              <a:rPr lang="hr-HR" b="1" dirty="0" smtClean="0"/>
              <a:t>vod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Prema istraživanju 33% zadarskih srednjoškolaca </a:t>
            </a:r>
            <a:r>
              <a:rPr lang="hr-HR" dirty="0" smtClean="0"/>
              <a:t>često posjećuje </a:t>
            </a:r>
            <a:r>
              <a:rPr lang="hr-HR" dirty="0" smtClean="0"/>
              <a:t>kladionice i u zadnje vrijeme se postotak drastično povećava. </a:t>
            </a:r>
          </a:p>
          <a:p>
            <a:r>
              <a:rPr lang="hr-HR" dirty="0" smtClean="0"/>
              <a:t>Kladionice tjedno posjeti pola milijuna Hrvata</a:t>
            </a:r>
          </a:p>
          <a:p>
            <a:r>
              <a:rPr lang="vi-VN" sz="2900" dirty="0" smtClean="0"/>
              <a:t>Sportsko </a:t>
            </a:r>
            <a:r>
              <a:rPr lang="vi-VN" sz="2900" dirty="0"/>
              <a:t>klađenje se zasniva na iluziji da </a:t>
            </a:r>
            <a:r>
              <a:rPr lang="vi-VN" sz="2900" dirty="0" smtClean="0"/>
              <a:t>dobro</a:t>
            </a:r>
            <a:r>
              <a:rPr lang="hr-HR" sz="2900" dirty="0" smtClean="0"/>
              <a:t> </a:t>
            </a:r>
            <a:r>
              <a:rPr lang="vi-VN" sz="2900" dirty="0" smtClean="0"/>
              <a:t>poznavanje </a:t>
            </a:r>
            <a:r>
              <a:rPr lang="vi-VN" sz="2900" dirty="0"/>
              <a:t>sporta </a:t>
            </a:r>
            <a:r>
              <a:rPr lang="hr-HR" sz="2900" dirty="0" smtClean="0"/>
              <a:t>znači</a:t>
            </a:r>
            <a:r>
              <a:rPr lang="vi-VN" sz="2900" dirty="0" smtClean="0"/>
              <a:t> </a:t>
            </a:r>
            <a:r>
              <a:rPr lang="vi-VN" sz="2900" dirty="0"/>
              <a:t>siguran dobitak.</a:t>
            </a:r>
            <a:endParaRPr lang="hr-HR" sz="2900" dirty="0"/>
          </a:p>
        </p:txBody>
      </p:sp>
    </p:spTree>
    <p:extLst>
      <p:ext uri="{BB962C8B-B14F-4D97-AF65-F5344CB8AC3E}">
        <p14:creationId xmlns:p14="http://schemas.microsoft.com/office/powerpoint/2010/main" xmlns="" val="41308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172" y="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su koeficijenti?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Koeficijent je broj koji nam govori koliko puta ćemo uvećati uloženi </a:t>
            </a:r>
            <a:r>
              <a:rPr lang="hr-HR" dirty="0" smtClean="0"/>
              <a:t>novac u </a:t>
            </a:r>
            <a:r>
              <a:rPr lang="hr-HR" dirty="0"/>
              <a:t>slučaju da točno predvidimo ishod neke sportske utakmice</a:t>
            </a:r>
            <a:r>
              <a:rPr lang="hr-HR" dirty="0" smtClean="0"/>
              <a:t>.</a:t>
            </a:r>
          </a:p>
          <a:p>
            <a:r>
              <a:rPr lang="hr-HR" dirty="0" smtClean="0"/>
              <a:t>Ako je vjerojatnost za pobjedu tima A veća koeficijent je manji, ako je </a:t>
            </a:r>
            <a:r>
              <a:rPr lang="hr-HR" dirty="0" smtClean="0"/>
              <a:t>vjerojatnost </a:t>
            </a:r>
            <a:r>
              <a:rPr lang="hr-HR" dirty="0" smtClean="0"/>
              <a:t>za pobjedu tima A manja koeficijent je veći.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31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Računanje koeficijenta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 smtClean="0"/>
                  <a:t>Matematičko računanje:</a:t>
                </a:r>
                <a:r>
                  <a:rPr lang="hr-HR" dirty="0"/>
                  <a:t/>
                </a:r>
                <a:br>
                  <a:rPr lang="hr-HR" dirty="0"/>
                </a:br>
                <a:r>
                  <a:rPr lang="hr-HR" dirty="0"/>
                  <a:t>Koeficijenti se računaju </a:t>
                </a:r>
                <a:r>
                  <a:rPr lang="hr-HR" dirty="0" smtClean="0"/>
                  <a:t>na </a:t>
                </a:r>
                <a:r>
                  <a:rPr lang="hr-HR" dirty="0"/>
                  <a:t>način</a:t>
                </a:r>
                <a:r>
                  <a:rPr lang="hr-HR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100%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𝑣𝑗𝑒𝑟𝑜𝑗𝑎𝑡𝑛𝑜𝑠𝑡</m:t>
                        </m:r>
                        <m:r>
                          <a:rPr lang="hr-HR" b="0" i="1" smtClean="0">
                            <a:latin typeface="Cambria Math"/>
                          </a:rPr>
                          <m:t>[%]</m:t>
                        </m:r>
                      </m:den>
                    </m:f>
                  </m:oMath>
                </a14:m>
                <a:endParaRPr lang="hr-HR" dirty="0" smtClean="0"/>
              </a:p>
              <a:p>
                <a:r>
                  <a:rPr lang="hr-HR" dirty="0" smtClean="0"/>
                  <a:t>Procjene stručnjaka:</a:t>
                </a:r>
              </a:p>
              <a:p>
                <a:pPr marL="0" indent="0">
                  <a:buNone/>
                </a:pPr>
                <a:r>
                  <a:rPr lang="hr-HR" dirty="0" smtClean="0"/>
                  <a:t>Uzimaju se u obzir ozljede, forme, međusobni susreti, motivacija, prednost terena...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8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klađenja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32687" y="1149330"/>
            <a:ext cx="8642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 sportovima u kojima postoji dva ishoda događaja(tenis,stolni tenis, obaranje ruku...):</a:t>
            </a:r>
          </a:p>
          <a:p>
            <a:r>
              <a:rPr lang="hr-HR" sz="3200" dirty="0" smtClean="0"/>
              <a:t>Npr. </a:t>
            </a:r>
            <a:r>
              <a:rPr lang="hr-HR" sz="3200" dirty="0"/>
              <a:t>u</a:t>
            </a:r>
            <a:r>
              <a:rPr lang="hr-HR" sz="3200" dirty="0" smtClean="0"/>
              <a:t>log 10 kn na pobjedu A</a:t>
            </a:r>
          </a:p>
          <a:p>
            <a:r>
              <a:rPr lang="hr-HR" sz="3200" dirty="0" smtClean="0"/>
              <a:t>-Pobjeda A – dobitak: 10*1.30=13 kn</a:t>
            </a:r>
          </a:p>
          <a:p>
            <a:r>
              <a:rPr lang="hr-HR" sz="3200" dirty="0" smtClean="0"/>
              <a:t>-Poraz A – dobitak: 0 kn</a:t>
            </a:r>
          </a:p>
          <a:p>
            <a:r>
              <a:rPr lang="hr-HR" sz="3200" dirty="0" smtClean="0"/>
              <a:t>Ulog 10 kn na pobjedu B:</a:t>
            </a:r>
          </a:p>
          <a:p>
            <a:r>
              <a:rPr lang="hr-HR" sz="3200" dirty="0" smtClean="0"/>
              <a:t>-Pobjeda B – dobitak: 10*2.10=21 kn</a:t>
            </a:r>
          </a:p>
          <a:p>
            <a:r>
              <a:rPr lang="hr-HR" sz="3200" dirty="0" smtClean="0"/>
              <a:t>-Poraz B – dobitak: 0 kn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6568763"/>
              </p:ext>
            </p:extLst>
          </p:nvPr>
        </p:nvGraphicFramePr>
        <p:xfrm>
          <a:off x="538944" y="530120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A:B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 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Pobjeda</a:t>
                      </a:r>
                      <a:r>
                        <a:rPr lang="hr-HR" baseline="0" dirty="0" smtClean="0"/>
                        <a:t> B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Koeficijent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Vjerojatnost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77% (Veća)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48%  (Manja)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34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Naknade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Država uzima 5% od uloga</a:t>
            </a:r>
          </a:p>
          <a:p>
            <a:r>
              <a:rPr lang="hr-HR" dirty="0" smtClean="0"/>
              <a:t>Kladionica uzima 10% ili više od dobitka</a:t>
            </a:r>
          </a:p>
          <a:p>
            <a:r>
              <a:rPr lang="hr-HR" dirty="0" smtClean="0"/>
              <a:t>Npr. ulog je 10 </a:t>
            </a:r>
            <a:r>
              <a:rPr lang="hr-HR" dirty="0" smtClean="0"/>
              <a:t>kn, </a:t>
            </a:r>
            <a:r>
              <a:rPr lang="hr-HR" dirty="0" smtClean="0"/>
              <a:t>a koeficijent 20</a:t>
            </a:r>
          </a:p>
          <a:p>
            <a:r>
              <a:rPr lang="hr-HR" dirty="0" smtClean="0"/>
              <a:t>Pretpostavljeni dobitak je 200 kn </a:t>
            </a:r>
          </a:p>
          <a:p>
            <a:r>
              <a:rPr lang="hr-HR" dirty="0" smtClean="0"/>
              <a:t>Nakon državne naknade 9.5 kn(ulog)*20=190 kn</a:t>
            </a:r>
          </a:p>
          <a:p>
            <a:r>
              <a:rPr lang="hr-HR" dirty="0" smtClean="0"/>
              <a:t>Nakon kladionične naknade: 		       190kn -10%*190kn=171kn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4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3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Na koji način funkcioniraju kladionice</a:t>
            </a:r>
            <a:endParaRPr lang="hr-H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U slučaju da je vjerojatnost pobjede oba tima jednaka koeficijenti će biti uvijek manji od 2.0</a:t>
                </a:r>
              </a:p>
              <a:p>
                <a:r>
                  <a:rPr lang="hr-HR" dirty="0" smtClean="0"/>
                  <a:t>Koeficijenti na pobjedu A i B će biti oko 1.8 </a:t>
                </a:r>
              </a:p>
              <a:p>
                <a:r>
                  <a:rPr lang="hr-HR" dirty="0" smtClean="0"/>
                  <a:t>Na primjer: dva kladitelja se klade na pobjedu suprotnih timova i oba stave 10 kn ulog</a:t>
                </a:r>
              </a:p>
              <a:p>
                <a:r>
                  <a:rPr lang="hr-HR" dirty="0" smtClean="0"/>
                  <a:t>Povrat novca kladiteljima: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0.9∗9.5∗1.8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15.39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hr-HR" dirty="0" smtClean="0"/>
                  <a:t>=77%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630" t="-1752" r="-9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1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479</Words>
  <Application>Microsoft Office PowerPoint</Application>
  <PresentationFormat>Prikaz na zaslonu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Slajd 1</vt:lpstr>
      <vt:lpstr>Slajd 2</vt:lpstr>
      <vt:lpstr>Slajd 3</vt:lpstr>
      <vt:lpstr>Uvod</vt:lpstr>
      <vt:lpstr>Što su koeficijenti?</vt:lpstr>
      <vt:lpstr>Računanje koeficijenta</vt:lpstr>
      <vt:lpstr>Primjer klađenja</vt:lpstr>
      <vt:lpstr>Naknade </vt:lpstr>
      <vt:lpstr>Na koji način funkcioniraju kladionice</vt:lpstr>
      <vt:lpstr>Primjer sa 3 ishoda</vt:lpstr>
      <vt:lpstr>Primjer s više parova</vt:lpstr>
      <vt:lpstr>Slajd 12</vt:lpstr>
      <vt:lpstr>Promjena koeficijenata po procjeni</vt:lpstr>
      <vt:lpstr>Slajd 14</vt:lpstr>
      <vt:lpstr>”Ispravan način” klađenja</vt:lpstr>
      <vt:lpstr>Slajd 16</vt:lpstr>
      <vt:lpstr>Slajd 17</vt:lpstr>
      <vt:lpstr>Zaključak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u klađenju</dc:title>
  <dc:creator>nino</dc:creator>
  <cp:lastModifiedBy>Helena</cp:lastModifiedBy>
  <cp:revision>33</cp:revision>
  <dcterms:created xsi:type="dcterms:W3CDTF">2016-11-28T16:39:43Z</dcterms:created>
  <dcterms:modified xsi:type="dcterms:W3CDTF">2016-12-01T08:16:00Z</dcterms:modified>
</cp:coreProperties>
</file>