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75" r:id="rId4"/>
    <p:sldId id="295" r:id="rId5"/>
    <p:sldId id="296" r:id="rId6"/>
    <p:sldId id="276" r:id="rId7"/>
    <p:sldId id="289" r:id="rId8"/>
    <p:sldId id="259" r:id="rId9"/>
    <p:sldId id="267" r:id="rId10"/>
    <p:sldId id="268" r:id="rId11"/>
    <p:sldId id="269" r:id="rId12"/>
    <p:sldId id="271" r:id="rId13"/>
    <p:sldId id="270" r:id="rId14"/>
    <p:sldId id="277" r:id="rId15"/>
    <p:sldId id="260" r:id="rId16"/>
    <p:sldId id="261" r:id="rId17"/>
    <p:sldId id="264" r:id="rId18"/>
    <p:sldId id="262" r:id="rId19"/>
    <p:sldId id="272" r:id="rId20"/>
    <p:sldId id="306" r:id="rId21"/>
    <p:sldId id="305" r:id="rId22"/>
    <p:sldId id="308" r:id="rId23"/>
    <p:sldId id="273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10" r:id="rId32"/>
    <p:sldId id="312" r:id="rId33"/>
    <p:sldId id="311" r:id="rId34"/>
    <p:sldId id="313" r:id="rId35"/>
    <p:sldId id="309" r:id="rId36"/>
    <p:sldId id="314" r:id="rId37"/>
    <p:sldId id="285" r:id="rId38"/>
    <p:sldId id="294" r:id="rId39"/>
    <p:sldId id="315" r:id="rId40"/>
    <p:sldId id="292" r:id="rId41"/>
    <p:sldId id="293" r:id="rId42"/>
    <p:sldId id="317" r:id="rId43"/>
    <p:sldId id="298" r:id="rId44"/>
    <p:sldId id="319" r:id="rId45"/>
    <p:sldId id="325" r:id="rId46"/>
    <p:sldId id="322" r:id="rId47"/>
    <p:sldId id="287" r:id="rId48"/>
    <p:sldId id="290" r:id="rId49"/>
    <p:sldId id="291" r:id="rId50"/>
    <p:sldId id="326" r:id="rId5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B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5BBDA-79F0-49EC-9A60-DB32C7B416B5}" type="datetimeFigureOut">
              <a:rPr lang="sr-Latn-CS" smtClean="0"/>
              <a:pPr/>
              <a:t>29.11.2016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A4AC-4E50-47F7-8572-E237DE94CD1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elena\Desktop\Povijest%20hrvatske%20matematike%20-%20Hrvatski%20matemati&#196;&#141;ari%20_%20math.e.htm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elena\Desktop\Povijest%20hrvatske%20matematike%20-%20Hrvatski%20matemati&#196;&#141;ari%20_%20math.e.htm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%C5%BDarko_Dadi%C4%87" TargetMode="External"/><Relationship Id="rId13" Type="http://schemas.openxmlformats.org/officeDocument/2006/relationships/hyperlink" Target="https://hr.wikipedia.org/wiki/Ivan_Gazuli%C4%87" TargetMode="External"/><Relationship Id="rId18" Type="http://schemas.openxmlformats.org/officeDocument/2006/relationships/hyperlink" Target="https://hr.wikipedia.org/wiki/Juraj_Justinijanovi%C4%87" TargetMode="External"/><Relationship Id="rId26" Type="http://schemas.openxmlformats.org/officeDocument/2006/relationships/hyperlink" Target="https://hr.wikipedia.org/wiki/Josip_Markovac" TargetMode="External"/><Relationship Id="rId39" Type="http://schemas.openxmlformats.org/officeDocument/2006/relationships/hyperlink" Target="https://hr.wikipedia.org/wiki/Darko_%C5%BDubrini%C4%87" TargetMode="External"/><Relationship Id="rId3" Type="http://schemas.openxmlformats.org/officeDocument/2006/relationships/hyperlink" Target="https://hr.wikipedia.org/wiki/Danilo_Blanu%C5%A1a" TargetMode="External"/><Relationship Id="rId21" Type="http://schemas.openxmlformats.org/officeDocument/2006/relationships/hyperlink" Target="https://hr.wikipedia.org/wiki/Ferdinand_Kon%C5%A1%C4%8Dak" TargetMode="External"/><Relationship Id="rId34" Type="http://schemas.openxmlformats.org/officeDocument/2006/relationships/hyperlink" Target="https://hr.wikipedia.org/wiki/Marko_Tadi%C4%87_(akademik)" TargetMode="External"/><Relationship Id="rId7" Type="http://schemas.openxmlformats.org/officeDocument/2006/relationships/hyperlink" Target="https://hr.wikipedia.org/wiki/Franjo_Bruna" TargetMode="External"/><Relationship Id="rId12" Type="http://schemas.openxmlformats.org/officeDocument/2006/relationships/hyperlink" Target="https://hr.wikipedia.org/wiki/Vilim_Sre%C4%87ko_Feller" TargetMode="External"/><Relationship Id="rId17" Type="http://schemas.openxmlformats.org/officeDocument/2006/relationships/hyperlink" Target="https://hr.wikipedia.org/wiki/Zvonimir_Janko" TargetMode="External"/><Relationship Id="rId25" Type="http://schemas.openxmlformats.org/officeDocument/2006/relationships/hyperlink" Target="https://hr.wikipedia.org/wiki/Sibe_Marde%C5%A1i%C4%87" TargetMode="External"/><Relationship Id="rId33" Type="http://schemas.openxmlformats.org/officeDocument/2006/relationships/hyperlink" Target="https://hr.wikipedia.org/wiki/Stjepan_%C5%A0kreblin" TargetMode="External"/><Relationship Id="rId38" Type="http://schemas.openxmlformats.org/officeDocument/2006/relationships/hyperlink" Target="https://hr.wikipedia.org/wiki/Vladimir_Vrani%C4%87" TargetMode="External"/><Relationship Id="rId2" Type="http://schemas.openxmlformats.org/officeDocument/2006/relationships/hyperlink" Target="https://hr.wikipedia.org/wiki/Vatroslav_Berti%C4%87" TargetMode="External"/><Relationship Id="rId16" Type="http://schemas.openxmlformats.org/officeDocument/2006/relationships/hyperlink" Target="https://hr.wikipedia.org/wiki/Branko_Gr%C3%BCnbaum" TargetMode="External"/><Relationship Id="rId20" Type="http://schemas.openxmlformats.org/officeDocument/2006/relationships/hyperlink" Target="https://hr.wikipedia.org/wiki/Radivoj_Ka%C5%A1anin" TargetMode="External"/><Relationship Id="rId29" Type="http://schemas.openxmlformats.org/officeDocument/2006/relationships/hyperlink" Target="https://hr.wikipedia.org/wiki/%C5%BDeljko_Pau%C5%A1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r.wikipedia.org/wiki/Ru%C4%91er_Bo%C5%A1kovi%C4%87" TargetMode="External"/><Relationship Id="rId11" Type="http://schemas.openxmlformats.org/officeDocument/2006/relationships/hyperlink" Target="https://hr.wikipedia.org/wiki/Andrej_Dujella" TargetMode="External"/><Relationship Id="rId24" Type="http://schemas.openxmlformats.org/officeDocument/2006/relationships/hyperlink" Target="https://hr.wikipedia.org/wiki/Vatroslav_Lopa%C5%A1i%C4%87" TargetMode="External"/><Relationship Id="rId32" Type="http://schemas.openxmlformats.org/officeDocument/2006/relationships/hyperlink" Target="https://hr.wikipedia.org/wiki/Mihalj_%C5%A0ilobod" TargetMode="External"/><Relationship Id="rId37" Type="http://schemas.openxmlformats.org/officeDocument/2006/relationships/hyperlink" Target="https://hr.wikipedia.org/wiki/Ivan_Vitez_od_Sredne" TargetMode="External"/><Relationship Id="rId5" Type="http://schemas.openxmlformats.org/officeDocument/2006/relationships/hyperlink" Target="https://hr.wikipedia.org/wiki/Mirko_Daniel_Bogdani%C4%87" TargetMode="External"/><Relationship Id="rId15" Type="http://schemas.openxmlformats.org/officeDocument/2006/relationships/hyperlink" Target="https://hr.wikipedia.org/wiki/Federik_Grisogono" TargetMode="External"/><Relationship Id="rId23" Type="http://schemas.openxmlformats.org/officeDocument/2006/relationships/hyperlink" Target="https://hr.wikipedia.org/wiki/Ned%C5%BEad_Limi%C4%87" TargetMode="External"/><Relationship Id="rId28" Type="http://schemas.openxmlformats.org/officeDocument/2006/relationships/hyperlink" Target="https://hr.wikipedia.org/wiki/Ivan_Paskvi%C4%87" TargetMode="External"/><Relationship Id="rId36" Type="http://schemas.openxmlformats.org/officeDocument/2006/relationships/hyperlink" Target="https://hr.wikipedia.org/wiki/Vladimir_Vari%C4%87ak" TargetMode="External"/><Relationship Id="rId10" Type="http://schemas.openxmlformats.org/officeDocument/2006/relationships/hyperlink" Target="https://hr.wikipedia.org/wiki/Markantun_de_Dominis" TargetMode="External"/><Relationship Id="rId19" Type="http://schemas.openxmlformats.org/officeDocument/2006/relationships/hyperlink" Target="https://hr.wikipedia.org/wiki/David_Karlovi%C4%87" TargetMode="External"/><Relationship Id="rId31" Type="http://schemas.openxmlformats.org/officeDocument/2006/relationships/hyperlink" Target="https://hr.wikipedia.org/wiki/Ignacije_Szentmartony" TargetMode="External"/><Relationship Id="rId4" Type="http://schemas.openxmlformats.org/officeDocument/2006/relationships/hyperlink" Target="https://hr.wikipedia.org/wiki/Mijo_Bobeti%C4%87" TargetMode="External"/><Relationship Id="rId9" Type="http://schemas.openxmlformats.org/officeDocument/2006/relationships/hyperlink" Target="https://hr.wikipedia.org/wiki/Vladimir_Devid%C3%A9" TargetMode="External"/><Relationship Id="rId14" Type="http://schemas.openxmlformats.org/officeDocument/2006/relationships/hyperlink" Target="https://hr.wikipedia.org/wiki/Marin_Getaldi%C4%87" TargetMode="External"/><Relationship Id="rId22" Type="http://schemas.openxmlformats.org/officeDocument/2006/relationships/hyperlink" Target="https://hr.wikipedia.org/wiki/Svetozar_Kurepa" TargetMode="External"/><Relationship Id="rId27" Type="http://schemas.openxmlformats.org/officeDocument/2006/relationships/hyperlink" Target="https://hr.wikipedia.org/wiki/Miho_Monaldi" TargetMode="External"/><Relationship Id="rId30" Type="http://schemas.openxmlformats.org/officeDocument/2006/relationships/hyperlink" Target="https://hr.wikipedia.org/wiki/Josip_Pe%C4%8Dari%C4%87" TargetMode="External"/><Relationship Id="rId35" Type="http://schemas.openxmlformats.org/officeDocument/2006/relationships/hyperlink" Target="https://hr.wikipedia.org/wiki/Ivan_Ureman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8215370" cy="2428868"/>
          </a:xfrm>
          <a:noFill/>
        </p:spPr>
        <p:txBody>
          <a:bodyPr>
            <a:normAutofit/>
          </a:bodyPr>
          <a:lstStyle/>
          <a:p>
            <a:r>
              <a:rPr lang="hr-HR" sz="8000" b="1" dirty="0" smtClean="0">
                <a:latin typeface="Vivaldi" pitchFamily="66" charset="0"/>
              </a:rPr>
              <a:t>M</a:t>
            </a:r>
            <a:r>
              <a:rPr lang="hr-HR" dirty="0" smtClean="0">
                <a:latin typeface="Berlin Sans FB" pitchFamily="34" charset="0"/>
              </a:rPr>
              <a:t>ATEMATIKA U HRVATA KROZ POVIJEST</a:t>
            </a:r>
            <a:endParaRPr lang="hr-HR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214818"/>
            <a:ext cx="7572396" cy="1785950"/>
          </a:xfrm>
        </p:spPr>
        <p:txBody>
          <a:bodyPr>
            <a:normAutofit fontScale="77500" lnSpcReduction="20000"/>
          </a:bodyPr>
          <a:lstStyle/>
          <a:p>
            <a:r>
              <a:rPr lang="hr-HR" b="1" i="1" dirty="0"/>
              <a:t>"Matematika je simbol naše intelektualne snage i jamstva da će se ljudski um uvijek boriti za uzvišene </a:t>
            </a:r>
            <a:r>
              <a:rPr lang="hr-HR" b="1" i="1" dirty="0" smtClean="0"/>
              <a:t>ciljeve”    </a:t>
            </a:r>
          </a:p>
          <a:p>
            <a:r>
              <a:rPr lang="hr-HR" b="1" i="1" dirty="0" smtClean="0"/>
              <a:t>-Danilo Blanuša </a:t>
            </a:r>
          </a:p>
          <a:p>
            <a:r>
              <a:rPr lang="hr-HR" b="1" i="1" dirty="0" smtClean="0"/>
              <a:t>(veliki hrvatski matematičar 20. stoljeća)</a:t>
            </a:r>
            <a:endParaRPr lang="hr-HR" b="1" i="1" dirty="0"/>
          </a:p>
        </p:txBody>
      </p:sp>
      <p:pic>
        <p:nvPicPr>
          <p:cNvPr id="29704" name="Picture 8" descr="Slikovni rezultat za old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001056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kovni rezultat za franjo pet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142984"/>
            <a:ext cx="3071834" cy="3786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FRANE PETRIĆ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sz="3000" dirty="0" smtClean="0">
                <a:latin typeface="Arial" pitchFamily="34" charset="0"/>
                <a:cs typeface="Arial" pitchFamily="34" charset="0"/>
              </a:rPr>
              <a:t>Hrvatski učenjak, filozof, humanist i </a:t>
            </a:r>
            <a:r>
              <a:rPr lang="hr-H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polihistor*</a:t>
            </a:r>
            <a:r>
              <a:rPr lang="hr-HR" sz="3000" dirty="0" smtClean="0">
                <a:latin typeface="Arial" pitchFamily="34" charset="0"/>
                <a:cs typeface="Arial" pitchFamily="34" charset="0"/>
              </a:rPr>
              <a:t> školovan u Padovi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Jedan od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najizvornijih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i najslobodoumnijih mislilaca svojeg doba.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Puno putuje i vodi buran život.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2800" dirty="0" smtClean="0">
                <a:solidFill>
                  <a:srgbClr val="FF0000"/>
                </a:solidFill>
              </a:rPr>
              <a:t>*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osoba </a:t>
            </a:r>
            <a:r>
              <a:rPr lang="pl-P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koja posjeduje općenito znanje u mnogim područjima znanost</a:t>
            </a:r>
            <a:endParaRPr lang="hr-H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grpSp>
        <p:nvGrpSpPr>
          <p:cNvPr id="6" name="Group 5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PETRIĆEVA DJELA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Sretan grad(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città 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felice, 1553.)</a:t>
            </a:r>
          </a:p>
          <a:p>
            <a:pPr>
              <a:buNone/>
            </a:pP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    - O novoj geometriji ( Della nuova    geometria,1587. )      </a:t>
            </a:r>
          </a:p>
          <a:p>
            <a:pPr>
              <a:buNone/>
            </a:pPr>
            <a:r>
              <a:rPr lang="hr-HR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   -Nova sveopća filozofija (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Nova de universis 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philosophia, 1591.)    </a:t>
            </a:r>
          </a:p>
          <a:p>
            <a:pPr>
              <a:buNone/>
            </a:pPr>
            <a:endParaRPr lang="hr-HR" i="1" dirty="0" smtClean="0"/>
          </a:p>
          <a:p>
            <a:pPr>
              <a:buNone/>
            </a:pPr>
            <a:r>
              <a:rPr lang="hr-HR" i="1" dirty="0" smtClean="0"/>
              <a:t>    </a:t>
            </a:r>
            <a:endParaRPr lang="hr-HR" dirty="0"/>
          </a:p>
        </p:txBody>
      </p:sp>
      <p:pic>
        <p:nvPicPr>
          <p:cNvPr id="5" name="Picture 4" descr="preuzm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571876"/>
            <a:ext cx="2786082" cy="3286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2" descr="Slikovni rezultat za la città felice francesco patri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00504"/>
            <a:ext cx="2714644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Gimnazija Franje Petrića (MIOC), Zadar osnovana 1986. godine</a:t>
            </a:r>
          </a:p>
          <a:p>
            <a:endParaRPr lang="hr-HR" dirty="0"/>
          </a:p>
        </p:txBody>
      </p:sp>
      <p:pic>
        <p:nvPicPr>
          <p:cNvPr id="30722" name="Picture 2" descr="Slikovni rezultat za mioc za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429420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i="1" dirty="0" smtClean="0">
                <a:latin typeface="Baskerville Old Face" pitchFamily="18" charset="0"/>
              </a:rPr>
              <a:t>PETRIĆEV SPOMENIK NA CRESU</a:t>
            </a:r>
            <a:endParaRPr lang="hr-HR" sz="3600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7650" name="Picture 2" descr="Slikovni rezultat za frane petric kip c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739297" cy="4857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67866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i="1" dirty="0" smtClean="0"/>
              <a:t>“</a:t>
            </a:r>
            <a:r>
              <a:rPr lang="hr-HR" sz="6000" b="1" i="1" dirty="0" smtClean="0">
                <a:latin typeface="Brush Script MT" pitchFamily="66" charset="0"/>
              </a:rPr>
              <a:t>Š</a:t>
            </a:r>
            <a:r>
              <a:rPr lang="hr-HR" sz="6000" b="1" i="1" dirty="0" smtClean="0"/>
              <a:t>UTNJA JE ZLATO.</a:t>
            </a:r>
          </a:p>
          <a:p>
            <a:pPr algn="ctr"/>
            <a:r>
              <a:rPr lang="hr-HR" sz="6000" b="1" i="1" dirty="0" smtClean="0"/>
              <a:t>  LJUDI UMIRU ZBOG NJE.”</a:t>
            </a:r>
          </a:p>
          <a:p>
            <a:r>
              <a:rPr lang="hr-HR" sz="4000" b="1" i="1" dirty="0" smtClean="0"/>
              <a:t>               -</a:t>
            </a:r>
            <a:r>
              <a:rPr lang="hr-HR" sz="2800" i="1" dirty="0" smtClean="0"/>
              <a:t>RUĐER BOŠKOVIĆ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sz="3600" b="1" i="1" dirty="0" smtClean="0">
                <a:solidFill>
                  <a:schemeClr val="bg1"/>
                </a:solidFill>
                <a:latin typeface="Baskerville Old Face" pitchFamily="18" charset="0"/>
              </a:rPr>
              <a:t>RUĐER BOŠKOVIĆ</a:t>
            </a:r>
          </a:p>
          <a:p>
            <a:r>
              <a:rPr lang="hr-HR" sz="3600" b="1" i="1" dirty="0" smtClean="0">
                <a:solidFill>
                  <a:schemeClr val="bg1"/>
                </a:solidFill>
                <a:latin typeface="Baskerville Old Face" pitchFamily="18" charset="0"/>
              </a:rPr>
              <a:t>(1711.-1787)</a:t>
            </a:r>
            <a:endParaRPr lang="hr-HR" sz="3600" b="1" i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kovni rezultat za ruder boskov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4357686" cy="3236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RUĐER  BOŠKOVIĆ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numCol="1"/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Hrvatski geodet,astronom,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  fizičar i matematičar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-Uvelike doprinio razvoju 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hrvatske matematike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Logaritmi negativnih brojeva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Problem tijela maksimalne atrakcije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Prvi izvodi četiri osnovne diferencijalne formule sferne trigonometrije</a:t>
            </a:r>
          </a:p>
          <a:p>
            <a:endParaRPr lang="hr-HR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BOŠKOVIĆEVA DJELA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- Osnove sveukupne matematike, 1754.g</a:t>
            </a:r>
          </a:p>
          <a:p>
            <a:pPr>
              <a:buNone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  -teorija transformacija geometrijskih mjesta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  -izgradnja sferne trigonometrije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4" name="Picture 3" descr="71-RIIF-8-324_001-2-300x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571744"/>
            <a:ext cx="2643196" cy="4071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 descr="Slikovni rezultat za djela rudera boskov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257173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Prvi govori o neeuklidskoj geometrijie,te predlaže geometriju s tri i više prostornih i jednom vremenskom veličinom (veličina se upotrebljava i danas).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Školovao se u inozemstvu, točnije u Rimu.</a:t>
            </a:r>
          </a:p>
          <a:p>
            <a:pPr>
              <a:buNone/>
            </a:pPr>
            <a:r>
              <a:rPr lang="hr-HR" dirty="0" smtClean="0"/>
              <a:t>             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              </a:t>
            </a:r>
            <a:endParaRPr lang="hr-HR" dirty="0"/>
          </a:p>
        </p:txBody>
      </p:sp>
      <p:pic>
        <p:nvPicPr>
          <p:cNvPr id="5" name="Picture 4" descr="hrd-100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3536502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929058" y="4500570"/>
            <a:ext cx="928694" cy="428628"/>
          </a:xfrm>
          <a:prstGeom prst="rightArrow">
            <a:avLst/>
          </a:prstGeom>
          <a:solidFill>
            <a:srgbClr val="760B08"/>
          </a:solidFill>
          <a:ln>
            <a:solidFill>
              <a:srgbClr val="760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4857752" y="435769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latin typeface="Arial" pitchFamily="34" charset="0"/>
                <a:cs typeface="Arial" pitchFamily="34" charset="0"/>
              </a:rPr>
              <a:t>RUĐER BOŠKOVIĆ NA NOVČANICI HRVATSKOG DINARA</a:t>
            </a:r>
            <a:endParaRPr lang="hr-HR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Povezana slika"/>
          <p:cNvPicPr>
            <a:picLocks noChangeAspect="1" noChangeArrowheads="1"/>
          </p:cNvPicPr>
          <p:nvPr/>
        </p:nvPicPr>
        <p:blipFill>
          <a:blip r:embed="rId2" cstate="print">
            <a:lum bright="55000" contrast="21000"/>
          </a:blip>
          <a:srcRect/>
          <a:stretch>
            <a:fillRect/>
          </a:stretch>
        </p:blipFill>
        <p:spPr bwMode="auto">
          <a:xfrm>
            <a:off x="6286512" y="1071546"/>
            <a:ext cx="2424100" cy="4313736"/>
          </a:xfrm>
          <a:prstGeom prst="rect">
            <a:avLst/>
          </a:prstGeom>
          <a:noFill/>
        </p:spPr>
      </p:pic>
      <p:pic>
        <p:nvPicPr>
          <p:cNvPr id="31752" name="Picture 8" descr="Slikovni rezultat za ruder boskovic crtezi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857232"/>
            <a:ext cx="2714644" cy="45005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28860" y="1357298"/>
            <a:ext cx="4429156" cy="47402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 smtClean="0"/>
              <a:t>Dvojica velikih znanstvenika iz viših staleža društva školovana u inozemstvu. Nižim staležima tada nije bilo moguće školovati se u inozemstvu.</a:t>
            </a:r>
          </a:p>
          <a:p>
            <a:pPr>
              <a:buNone/>
            </a:pPr>
            <a:r>
              <a:rPr lang="hr-HR" dirty="0" smtClean="0"/>
              <a:t>                                                                                                 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1142976" y="5500702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400" b="1" dirty="0" smtClean="0"/>
              <a:t>   </a:t>
            </a:r>
            <a:endParaRPr lang="hr-HR" sz="2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4900" b="1" i="1" dirty="0" smtClean="0">
                <a:latin typeface="Baskerville Old Face" pitchFamily="18" charset="0"/>
              </a:rPr>
              <a:t>lagoljski brojevi</a:t>
            </a:r>
            <a:r>
              <a:rPr lang="hr-HR" b="1" i="1" dirty="0"/>
              <a:t/>
            </a:r>
            <a:br>
              <a:rPr lang="hr-HR" b="1" i="1" dirty="0"/>
            </a:b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-Konac 11.st : Bašćanska ploča- prvi brojevi pisani glagoljicom.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-Brojevi se u glagoljici pišu onako kako se izgovaraju.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Npr:    </a:t>
            </a:r>
            <a:r>
              <a:rPr lang="hr-HR" sz="2800" dirty="0" smtClean="0">
                <a:solidFill>
                  <a:srgbClr val="760B08"/>
                </a:solidFill>
                <a:latin typeface="Arial" pitchFamily="34" charset="0"/>
                <a:cs typeface="Arial" pitchFamily="34" charset="0"/>
              </a:rPr>
              <a:t> Dvanaest apostola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Piše se:  </a:t>
            </a:r>
            <a:r>
              <a:rPr lang="hr-HR" sz="2800" dirty="0" smtClean="0">
                <a:solidFill>
                  <a:srgbClr val="760B08"/>
                </a:solidFill>
                <a:latin typeface="Arial" pitchFamily="34" charset="0"/>
                <a:cs typeface="Arial" pitchFamily="34" charset="0"/>
              </a:rPr>
              <a:t>Dva na deset apostolov.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-Brojevi se zapisuju s kvadratićem ispred i iza slova,a često i s viticom.</a:t>
            </a:r>
            <a:endParaRPr lang="hr-HR" sz="2800" dirty="0" smtClean="0">
              <a:solidFill>
                <a:srgbClr val="760B08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/>
          </a:p>
        </p:txBody>
      </p:sp>
      <p:pic>
        <p:nvPicPr>
          <p:cNvPr id="20482" name="Picture 2" descr="Slikovni rezultat za decorative letter 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1231135" cy="1273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se u međuvremenu snalazio naš narod?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U svakom je slučaju bolje stajati pred prošlošću s poštovanjem nego s osjećajem obezvrjeđivanja i podcjenjivanja, jer ćemo u protivnom lako biti osramoćeni.</a:t>
            </a:r>
          </a:p>
          <a:p>
            <a:r>
              <a:rPr lang="hr-HR" dirty="0" smtClean="0"/>
              <a:t>Uzmemo li kao primjer znamenitu crkvicu </a:t>
            </a:r>
            <a:r>
              <a:rPr lang="hr-HR" dirty="0" err="1" smtClean="0"/>
              <a:t>sv.Dunata</a:t>
            </a:r>
            <a:r>
              <a:rPr lang="hr-HR" dirty="0" smtClean="0"/>
              <a:t> kod Punta na Krku pa otkrijemo u njezinim, naizgled , nepravilnostima, neku drugu “pravilnost” koju mi danas sa svojom tehnikom gotovo nismo sposobni postići, ne možemo, a da se ne zadivimo.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Elementarno množenje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Množenje brojeva s 5 i nižih trebalo je znati napamet no s brojevima od 5 do 10 išlo je s pomoću prstiju. (dakle baza je 5)</a:t>
            </a:r>
          </a:p>
          <a:p>
            <a:r>
              <a:rPr lang="hr-HR" dirty="0" smtClean="0"/>
              <a:t>Svaki od brojeva koji su se množili prikazali bi se prstima jedne ruke i to tako da bi se za 6 digao 1 prst, a druga četiri su ostala stisnuta. Za broj 7 digla bi se 2 prsta, dok bi ostala 3 stisnuta.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Elementarno množenje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Dignuti prsti zbrojeni dali bi desetice, a stisnuti pomnoženi dali bi jedinice.</a:t>
            </a:r>
          </a:p>
          <a:p>
            <a:r>
              <a:rPr lang="hr-HR" dirty="0" smtClean="0"/>
              <a:t>Ako bi broj dobivenih jedinica bio veći od 10, dodavala se desetica dignutim prstima.</a:t>
            </a:r>
          </a:p>
          <a:p>
            <a:r>
              <a:rPr lang="hr-HR" dirty="0" smtClean="0"/>
              <a:t>Probajte!</a:t>
            </a:r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786190"/>
            <a:ext cx="514353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Baskerville Old Face" pitchFamily="18" charset="0"/>
              </a:rPr>
              <a:t>Mijo </a:t>
            </a:r>
            <a:r>
              <a:rPr lang="hr-HR" b="1" dirty="0" err="1" smtClean="0">
                <a:latin typeface="Baskerville Old Face" pitchFamily="18" charset="0"/>
              </a:rPr>
              <a:t>Šilobod</a:t>
            </a:r>
            <a:r>
              <a:rPr lang="hr-HR" b="1" dirty="0" smtClean="0">
                <a:latin typeface="Baskerville Old Face" pitchFamily="18" charset="0"/>
              </a:rPr>
              <a:t> </a:t>
            </a:r>
            <a:r>
              <a:rPr lang="hr-HR" b="1" dirty="0" err="1" smtClean="0">
                <a:latin typeface="Baskerville Old Face" pitchFamily="18" charset="0"/>
              </a:rPr>
              <a:t>Bolšić</a:t>
            </a:r>
            <a:r>
              <a:rPr lang="hr-HR" b="1" dirty="0" smtClean="0">
                <a:latin typeface="Baskerville Old Face" pitchFamily="18" charset="0"/>
              </a:rPr>
              <a:t>  i  Mate Zorčić</a:t>
            </a:r>
            <a:endParaRPr lang="hr-HR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-U isto doba napisane su prve dvije aritmetike na hrvatskom jeziku.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Prvu je izdao Mijo Šilobod Bolšić godine 1758., a drugu je izdao Mate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Zoričić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1766. godine.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Obe knjige su namjenjene trgovcima, domaćinima.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askerville Old Face" pitchFamily="18" charset="0"/>
              </a:rPr>
              <a:t>ARITMETIKA HRVATSKA</a:t>
            </a:r>
            <a:endParaRPr lang="hr-HR" b="1" dirty="0">
              <a:latin typeface="Baskerville Old Face" pitchFamily="18" charset="0"/>
            </a:endParaRPr>
          </a:p>
        </p:txBody>
      </p:sp>
      <p:pic>
        <p:nvPicPr>
          <p:cNvPr id="5" name="Content Placeholder 4" descr="hrvatskimatematicari_clip_image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3214710" cy="420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 descr="web%5Cslike%5Cstr060_02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357298"/>
            <a:ext cx="3111442" cy="4504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200px-Mihalj_Silob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7" y="0"/>
            <a:ext cx="514350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3571876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Baskerville Old Face" pitchFamily="18" charset="0"/>
              </a:rPr>
              <a:t>MIJO ŠILOBOD BOLŠIĆ</a:t>
            </a:r>
          </a:p>
          <a:p>
            <a:r>
              <a:rPr lang="hr-HR" sz="3600" b="1" dirty="0" smtClean="0">
                <a:latin typeface="Baskerville Old Face" pitchFamily="18" charset="0"/>
              </a:rPr>
              <a:t>(1724.-1787.)</a:t>
            </a:r>
            <a:endParaRPr lang="hr-HR" sz="3600" b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askerville Old Face" pitchFamily="18" charset="0"/>
              </a:rPr>
              <a:t>MIJO ŠILOBOD</a:t>
            </a:r>
            <a:endParaRPr lang="hr-HR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Završio je filozofiju u Beču, a teologiju u Bologni.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Bio je veoma poznat po svojim djelima, a i po lirskim pjesmama. Poznavali su ga i kao vještog mehaničara.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emenc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000504"/>
            <a:ext cx="3595698" cy="245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28794" y="492919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ULICA MIJE ŠILOBODA U ZAGREBU</a:t>
            </a:r>
            <a:endParaRPr lang="hr-HR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askerville Old Face" pitchFamily="18" charset="0"/>
              </a:rPr>
              <a:t>NAJPOZNATIJA DJELA</a:t>
            </a:r>
            <a:endParaRPr lang="hr-HR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Cabala de lesu Lotto et varia Fortuna quam Ecclesiae SS.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Arithmetika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Horvatszka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Fundamentum cantus Gregoriani</a:t>
            </a:r>
          </a:p>
          <a:p>
            <a:pPr>
              <a:buNone/>
            </a:pPr>
            <a:endParaRPr lang="hr-HR" dirty="0" smtClean="0">
              <a:sym typeface="Symbol"/>
            </a:endParaRP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>
                <a:solidFill>
                  <a:srgbClr val="760B08"/>
                </a:solidFill>
              </a:rPr>
              <a:t>  </a:t>
            </a:r>
            <a:r>
              <a:rPr lang="hr-HR" sz="4400" b="1" dirty="0" smtClean="0">
                <a:solidFill>
                  <a:srgbClr val="760B08"/>
                </a:solidFill>
                <a:sym typeface="Symbol"/>
              </a:rPr>
              <a:t></a:t>
            </a:r>
            <a:r>
              <a:rPr lang="hr-HR" sz="4400" b="1" i="1" dirty="0" smtClean="0">
                <a:solidFill>
                  <a:srgbClr val="760B08"/>
                </a:solidFill>
              </a:rPr>
              <a:t>Učitelj je to razboritiji, što se više prilagođuje shvaćanju ili duševnom razvitku neučenih.</a:t>
            </a:r>
            <a:r>
              <a:rPr lang="hr-HR" sz="4400" b="1" dirty="0" smtClean="0">
                <a:solidFill>
                  <a:srgbClr val="760B08"/>
                </a:solidFill>
                <a:sym typeface="Symbol"/>
              </a:rPr>
              <a:t></a:t>
            </a:r>
            <a:endParaRPr lang="hr-HR" sz="4400" b="1" dirty="0" smtClean="0">
              <a:solidFill>
                <a:srgbClr val="760B08"/>
              </a:solidFill>
            </a:endParaRPr>
          </a:p>
          <a:p>
            <a:pPr>
              <a:buNone/>
            </a:pP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uzm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0"/>
            <a:ext cx="50720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14686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Baskerville Old Face" pitchFamily="18" charset="0"/>
              </a:rPr>
              <a:t>MATE </a:t>
            </a:r>
            <a:r>
              <a:rPr lang="hr-HR" sz="3600" b="1" dirty="0" smtClean="0">
                <a:latin typeface="Baskerville Old Face" pitchFamily="18" charset="0"/>
              </a:rPr>
              <a:t> ZORIČIĆ</a:t>
            </a:r>
            <a:endParaRPr lang="hr-HR" sz="3600" b="1" dirty="0" smtClean="0">
              <a:latin typeface="Baskerville Old Face" pitchFamily="18" charset="0"/>
            </a:endParaRPr>
          </a:p>
          <a:p>
            <a:r>
              <a:rPr lang="hr-HR" sz="3600" b="1" dirty="0" smtClean="0">
                <a:latin typeface="Baskerville Old Face" pitchFamily="18" charset="0"/>
              </a:rPr>
              <a:t>(1721.- 1783.)</a:t>
            </a:r>
            <a:endParaRPr lang="hr-HR" sz="3600" b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askerville Old Face" pitchFamily="18" charset="0"/>
              </a:rPr>
              <a:t>MATE ZORIČIĆ</a:t>
            </a:r>
            <a:endParaRPr lang="hr-HR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Stupio je u franjevački red na Visovcu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Filozofiju je učio u Makarskoj, a teologiju u Šibeniku.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Bio je učitelj u Šibeniku i u Zaostrogu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endParaRPr lang="hr-HR" dirty="0"/>
          </a:p>
        </p:txBody>
      </p:sp>
      <p:pic>
        <p:nvPicPr>
          <p:cNvPr id="4" name="Picture 3" descr="np-krka-visov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786190"/>
            <a:ext cx="4714876" cy="2714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niOkvir 12"/>
          <p:cNvSpPr txBox="1"/>
          <p:nvPr/>
        </p:nvSpPr>
        <p:spPr>
          <a:xfrm>
            <a:off x="0" y="5000636"/>
            <a:ext cx="34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                            OTOK VISOVAC</a:t>
            </a:r>
            <a:endParaRPr lang="hr-HR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glagoljski broje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427385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askerville Old Face" pitchFamily="18" charset="0"/>
              </a:rPr>
              <a:t>ZORIČIĆEVA DJELA</a:t>
            </a:r>
            <a:endParaRPr lang="hr-HR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Aritmetika </a:t>
            </a:r>
            <a:r>
              <a:rPr lang="hr-HR" sz="4000" dirty="0" err="1" smtClean="0">
                <a:latin typeface="Arial" pitchFamily="34" charset="0"/>
                <a:cs typeface="Arial" pitchFamily="34" charset="0"/>
              </a:rPr>
              <a:t>horvatszka</a:t>
            </a:r>
            <a:endParaRPr lang="hr-H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Zrcalo različitih događaja</a:t>
            </a:r>
          </a:p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Napisao je još nekoliko crkvenih djela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preuzm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143356"/>
            <a:ext cx="307183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Školovanje puka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Nakon sloma Mletačke Republike (1797.god.) Austrija je došla u posjed Dalmacije (1797.-1805.) i po njihovom zakonu osniva osnovne škole. </a:t>
            </a:r>
          </a:p>
          <a:p>
            <a:r>
              <a:rPr lang="hr-HR" dirty="0" smtClean="0"/>
              <a:t>Škola u Zadru trajala je 4 godine i služila je za spremanje budućih učitelja, ali opet na talijanskom jeziku.</a:t>
            </a:r>
          </a:p>
          <a:p>
            <a:r>
              <a:rPr lang="hr-HR" dirty="0" smtClean="0"/>
              <a:t>1806.-1813.god Zadar je pod francuskom upravom i otvara se državna osnovna škola- na talijanskom jeziku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Gimnazije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Prva Gimnazija u Zadru otvorena je 1803. u benediktinskom samostanu </a:t>
            </a:r>
            <a:r>
              <a:rPr lang="hr-HR" dirty="0" err="1" smtClean="0"/>
              <a:t>sv.Krševana</a:t>
            </a:r>
            <a:endParaRPr lang="hr-HR" dirty="0" smtClean="0"/>
          </a:p>
          <a:p>
            <a:r>
              <a:rPr lang="hr-HR" dirty="0" smtClean="0"/>
              <a:t>Školovanje je trajalo 7 godina i imalo tri stupnja, a tek na trećem stupnju učila se geometrija, algebra i numerička fizika.</a:t>
            </a:r>
          </a:p>
          <a:p>
            <a:r>
              <a:rPr lang="hr-HR" dirty="0" smtClean="0"/>
              <a:t>Učiteljem se postajalo nakon drugog stupnja</a:t>
            </a:r>
          </a:p>
          <a:p>
            <a:r>
              <a:rPr lang="hr-HR" dirty="0" smtClean="0"/>
              <a:t>Roditelji su plaćali školarinu!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Školovanje puka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sloma Napoleona 1813.god , Zadar je opet pod vlašću </a:t>
            </a:r>
            <a:r>
              <a:rPr lang="hr-HR" dirty="0" err="1" smtClean="0"/>
              <a:t>Austro</a:t>
            </a:r>
            <a:r>
              <a:rPr lang="hr-HR" dirty="0" smtClean="0"/>
              <a:t>-Ugarske monarhije i ima  pučku školu sa šest razreda na talijanskom jeziku i još tri škole za žensku djecu </a:t>
            </a:r>
          </a:p>
          <a:p>
            <a:r>
              <a:rPr lang="hr-HR" dirty="0" smtClean="0"/>
              <a:t>Postati učiteljem mogla je osoba koja je završila tromjesečni ili šestomjesečni tečaj!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Gimnazije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1850. osnovana </a:t>
            </a:r>
            <a:r>
              <a:rPr lang="hr-HR" dirty="0" err="1" smtClean="0"/>
              <a:t>osmorazredna</a:t>
            </a:r>
            <a:r>
              <a:rPr lang="hr-HR" dirty="0" smtClean="0"/>
              <a:t> gimnazija koja je bila među najpoznatijima u Monarhiji!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1897.g utemeljena je Niža gimnazija koja je prerasla u Višu gimnaziju koju su Zadrani zvali Hrvatska gimnazija, a paralelno je postojala i Talijanska gimnazija</a:t>
            </a:r>
            <a:endParaRPr lang="hr-HR" dirty="0"/>
          </a:p>
        </p:txBody>
      </p:sp>
      <p:pic>
        <p:nvPicPr>
          <p:cNvPr id="6" name="Picture 4" descr="Slikovni rezultat za hrvatska gimnazija za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8378633" cy="473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 Black" pitchFamily="34" charset="0"/>
              </a:rPr>
              <a:t>150 godina naše gimnazije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>
                <a:latin typeface="Baskerville Old Face" pitchFamily="18" charset="0"/>
              </a:rPr>
              <a:t>Za vrijeme hrvatskog narodnog preporoda u Dalmaciji (1860.-70.) pristaše Narodne stranke u Dalmaciji nastoje uvesti hrvatski kao nastavni jezik.</a:t>
            </a:r>
          </a:p>
          <a:p>
            <a:r>
              <a:rPr lang="hr-HR" dirty="0" smtClean="0">
                <a:latin typeface="Baskerville Old Face" pitchFamily="18" charset="0"/>
              </a:rPr>
              <a:t>1866.g otvara se Ilirska preparandija, odnosno Učiteljska škola u Arbanasima</a:t>
            </a:r>
          </a:p>
          <a:p>
            <a:r>
              <a:rPr lang="hr-HR" dirty="0" smtClean="0">
                <a:latin typeface="Baskerville Old Face" pitchFamily="18" charset="0"/>
              </a:rPr>
              <a:t>Upisati se mogao svaki učenik koji je završio tri razreda pučke škole i koji govori hrvatski jezik</a:t>
            </a:r>
          </a:p>
          <a:p>
            <a:r>
              <a:rPr lang="hr-HR" dirty="0" smtClean="0">
                <a:latin typeface="Baskerville Old Face" pitchFamily="18" charset="0"/>
              </a:rPr>
              <a:t>Školovanje je bilo besplatno uz uvjet da 10 godina rade u pučkim školama</a:t>
            </a:r>
          </a:p>
          <a:p>
            <a:endParaRPr lang="hr-HR" dirty="0"/>
          </a:p>
        </p:txBody>
      </p:sp>
      <p:pic>
        <p:nvPicPr>
          <p:cNvPr id="200706" name="Picture 2" descr="Slikovni rezultat za gimnazija jurja barakov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835824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2571736" y="6072206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Arial Black" pitchFamily="34" charset="0"/>
              </a:rPr>
              <a:t>Gimnazija </a:t>
            </a:r>
            <a:r>
              <a:rPr lang="hr-HR" sz="2800" dirty="0" err="1" smtClean="0">
                <a:latin typeface="Arial Black" pitchFamily="34" charset="0"/>
              </a:rPr>
              <a:t>Jurja</a:t>
            </a:r>
            <a:r>
              <a:rPr lang="hr-HR" sz="2800" dirty="0" smtClean="0">
                <a:latin typeface="Arial Black" pitchFamily="34" charset="0"/>
              </a:rPr>
              <a:t> </a:t>
            </a:r>
            <a:r>
              <a:rPr lang="hr-HR" sz="2800" dirty="0" err="1" smtClean="0">
                <a:latin typeface="Arial Black" pitchFamily="34" charset="0"/>
              </a:rPr>
              <a:t>Barakovića</a:t>
            </a:r>
            <a:r>
              <a:rPr lang="hr-HR" sz="2800" dirty="0" smtClean="0">
                <a:latin typeface="Arial Black" pitchFamily="34" charset="0"/>
              </a:rPr>
              <a:t> danas </a:t>
            </a:r>
            <a:endParaRPr lang="hr-HR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 Black" pitchFamily="34" charset="0"/>
              </a:rPr>
              <a:t>150 godina naše gimnazije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Započela je kao </a:t>
            </a:r>
            <a:r>
              <a:rPr lang="hr-HR" dirty="0" err="1" smtClean="0"/>
              <a:t>trorazredna</a:t>
            </a:r>
            <a:r>
              <a:rPr lang="hr-HR" dirty="0" smtClean="0"/>
              <a:t>, a 1904.god prerasla je u </a:t>
            </a:r>
            <a:r>
              <a:rPr lang="hr-HR" dirty="0" err="1" smtClean="0"/>
              <a:t>četverorazrednu</a:t>
            </a:r>
            <a:endParaRPr lang="hr-HR" dirty="0" smtClean="0"/>
          </a:p>
          <a:p>
            <a:r>
              <a:rPr lang="hr-HR" dirty="0" smtClean="0"/>
              <a:t>Imala je važnu ulogu u prosvjetnom, političkom,nacionalnom i gospodarskom polju</a:t>
            </a:r>
          </a:p>
          <a:p>
            <a:r>
              <a:rPr lang="hr-HR" dirty="0" smtClean="0"/>
              <a:t>Učitelji su bili lučonoše prosvjete , kulture, nacionalne i društvene svijesti u selima i gradovima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i="1" dirty="0" smtClean="0">
                <a:latin typeface="Baskerville Old Face" pitchFamily="18" charset="0"/>
              </a:rPr>
              <a:t>MATURA STOTINU GODINA UNAZAD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Kako nismo našli materijale s mature iz naše škole u tom periodu ( jer je ona za vrijeme Kraljevine Italije preseljena u Šibenik) posudili smo od prve Zagrebačke gimnazije koja je isti jubilej proslavila prije par godina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3" descr="preuzmi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168924"/>
            <a:ext cx="5520676" cy="2474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709613"/>
            <a:ext cx="70294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ZAPIS BROJEVA 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Kako vidite matematika je bila jednako komplicirana, a računali su bez kalkulatora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Da bi točnost bila što veća smišljali su kojekakve metode pamćenja što većeg broja decimala iracionalnih brojeva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Početci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Prva škola u Zadru pojavila se u IX stoljeću u benediktinskom samostanu sv. </a:t>
            </a:r>
            <a:r>
              <a:rPr lang="hr-HR" dirty="0" err="1" smtClean="0"/>
              <a:t>Krševana</a:t>
            </a:r>
            <a:r>
              <a:rPr lang="hr-HR" dirty="0" smtClean="0"/>
              <a:t> te je  neki uzimaju kao prvu organiziranu školu u Hrvatskoj</a:t>
            </a:r>
          </a:p>
          <a:p>
            <a:r>
              <a:rPr lang="hr-HR" dirty="0" smtClean="0"/>
              <a:t>U IX i X st. U Zadru je postojala i javna gradska škola koja se u XV st. Zove Gimnazija, ali predavalo se na talijanskom jeziku (bila je na razini niže gimnazije –do 15 god. i prestala je s radom u XVIII st.)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7200" dirty="0" smtClean="0">
                <a:latin typeface="Andalus" pitchFamily="18" charset="-78"/>
                <a:cs typeface="Andalus" pitchFamily="18" charset="-78"/>
              </a:rPr>
              <a:t>ZAR I BROJ U STIHU </a:t>
            </a:r>
            <a:r>
              <a:rPr lang="hr-HR" sz="7200" dirty="0" smtClean="0">
                <a:latin typeface="Andalus" pitchFamily="18" charset="-78"/>
                <a:cs typeface="Andalus" pitchFamily="18" charset="-78"/>
              </a:rPr>
              <a:t>OPJEVATI </a:t>
            </a:r>
            <a:r>
              <a:rPr lang="hr-HR" sz="7200" dirty="0" smtClean="0">
                <a:latin typeface="Andalus" pitchFamily="18" charset="-78"/>
                <a:cs typeface="Andalus" pitchFamily="18" charset="-78"/>
              </a:rPr>
              <a:t>JE MOGUĆE?</a:t>
            </a:r>
            <a:endParaRPr lang="hr-HR" sz="7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6082" name="Picture 2" descr="Slikovni rezultat za PI SIGN tumb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3428992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i="1" dirty="0" smtClean="0">
                <a:solidFill>
                  <a:srgbClr val="FF0000"/>
                </a:solidFill>
              </a:rPr>
              <a:t>Tri</a:t>
            </a:r>
            <a:r>
              <a:rPr lang="hr-HR" dirty="0" smtClean="0"/>
              <a:t> mesara </a:t>
            </a:r>
            <a:r>
              <a:rPr lang="hr-HR" b="1" i="1" dirty="0" smtClean="0">
                <a:solidFill>
                  <a:srgbClr val="FF0000"/>
                </a:solidFill>
              </a:rPr>
              <a:t>jednu</a:t>
            </a:r>
            <a:r>
              <a:rPr lang="hr-HR" dirty="0" smtClean="0"/>
              <a:t> buhu klala,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         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i="1" dirty="0" smtClean="0">
                <a:solidFill>
                  <a:srgbClr val="FF0000"/>
                </a:solidFill>
              </a:rPr>
              <a:t>četiri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krila ima pčela mala.</a:t>
            </a:r>
          </a:p>
          <a:p>
            <a:pPr>
              <a:buNone/>
            </a:pPr>
            <a:r>
              <a:rPr lang="hr-HR" dirty="0" smtClean="0"/>
              <a:t>             </a:t>
            </a:r>
            <a:r>
              <a:rPr lang="hr-HR" b="1" dirty="0" smtClean="0"/>
              <a:t> </a:t>
            </a:r>
            <a:r>
              <a:rPr lang="hr-HR" b="1" i="1" dirty="0" smtClean="0">
                <a:solidFill>
                  <a:srgbClr val="FF0000"/>
                </a:solidFill>
              </a:rPr>
              <a:t>Jedna</a:t>
            </a:r>
            <a:r>
              <a:rPr lang="hr-HR" b="1" dirty="0" smtClean="0"/>
              <a:t> </a:t>
            </a:r>
            <a:r>
              <a:rPr lang="hr-HR" dirty="0" smtClean="0"/>
              <a:t>ruka </a:t>
            </a:r>
            <a:r>
              <a:rPr lang="hr-HR" b="1" i="1" dirty="0" smtClean="0">
                <a:solidFill>
                  <a:srgbClr val="FF0000"/>
                </a:solidFill>
              </a:rPr>
              <a:t>pet</a:t>
            </a:r>
            <a:r>
              <a:rPr lang="hr-HR" dirty="0" smtClean="0"/>
              <a:t> prstiju miče,</a:t>
            </a:r>
          </a:p>
          <a:p>
            <a:pPr>
              <a:buNone/>
            </a:pPr>
            <a:r>
              <a:rPr lang="hr-HR" dirty="0" smtClean="0"/>
              <a:t>                 </a:t>
            </a:r>
            <a:r>
              <a:rPr lang="hr-HR" b="1" i="1" dirty="0" smtClean="0">
                <a:solidFill>
                  <a:srgbClr val="FF0000"/>
                </a:solidFill>
              </a:rPr>
              <a:t>Devet</a:t>
            </a:r>
            <a:r>
              <a:rPr lang="hr-HR" dirty="0" smtClean="0"/>
              <a:t> muza umjetnost potiče</a:t>
            </a:r>
          </a:p>
          <a:p>
            <a:pPr>
              <a:buNone/>
            </a:pPr>
            <a:r>
              <a:rPr lang="hr-HR" dirty="0" smtClean="0"/>
              <a:t>                     Po </a:t>
            </a:r>
            <a:r>
              <a:rPr lang="hr-HR" b="1" dirty="0" smtClean="0">
                <a:solidFill>
                  <a:srgbClr val="FF0000"/>
                </a:solidFill>
              </a:rPr>
              <a:t>dva</a:t>
            </a:r>
            <a:r>
              <a:rPr lang="hr-HR" dirty="0" smtClean="0"/>
              <a:t> roga ima svaka krava,</a:t>
            </a:r>
          </a:p>
          <a:p>
            <a:pPr>
              <a:buNone/>
            </a:pPr>
            <a:r>
              <a:rPr lang="hr-HR" dirty="0" smtClean="0"/>
              <a:t>                       </a:t>
            </a:r>
            <a:r>
              <a:rPr lang="hr-HR" b="1" dirty="0" smtClean="0"/>
              <a:t> </a:t>
            </a:r>
            <a:r>
              <a:rPr lang="hr-HR" b="1" dirty="0" smtClean="0">
                <a:solidFill>
                  <a:srgbClr val="FF0000"/>
                </a:solidFill>
              </a:rPr>
              <a:t>Šest</a:t>
            </a:r>
            <a:r>
              <a:rPr lang="hr-HR" b="1" dirty="0" smtClean="0"/>
              <a:t> </a:t>
            </a:r>
            <a:r>
              <a:rPr lang="hr-HR" dirty="0" smtClean="0"/>
              <a:t>je nogu u sitnoga mrava.</a:t>
            </a:r>
          </a:p>
          <a:p>
            <a:pPr>
              <a:buNone/>
            </a:pPr>
            <a:r>
              <a:rPr lang="hr-HR" dirty="0" smtClean="0"/>
              <a:t>                            </a:t>
            </a:r>
            <a:r>
              <a:rPr lang="hr-HR" b="1" dirty="0" smtClean="0">
                <a:solidFill>
                  <a:srgbClr val="FF0000"/>
                </a:solidFill>
              </a:rPr>
              <a:t>Pet</a:t>
            </a:r>
            <a:r>
              <a:rPr lang="hr-HR" dirty="0" smtClean="0"/>
              <a:t> ocjena,a srednja je </a:t>
            </a:r>
            <a:r>
              <a:rPr lang="hr-HR" b="1" dirty="0" smtClean="0">
                <a:solidFill>
                  <a:srgbClr val="FF0000"/>
                </a:solidFill>
              </a:rPr>
              <a:t>tri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Tim brojkama započinje: </a:t>
            </a:r>
          </a:p>
          <a:p>
            <a:pPr>
              <a:buNone/>
            </a:pPr>
            <a:r>
              <a:rPr lang="hr-HR" dirty="0" smtClean="0"/>
              <a:t>                   </a:t>
            </a:r>
          </a:p>
          <a:p>
            <a:endParaRPr lang="hr-HR" dirty="0"/>
          </a:p>
        </p:txBody>
      </p:sp>
      <p:pic>
        <p:nvPicPr>
          <p:cNvPr id="4" name="Picture 4" descr="Slikovni rezultat za PI SIGN tumb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857628"/>
            <a:ext cx="1785950" cy="214312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285720" y="5657671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/>
              <a:t>   </a:t>
            </a:r>
            <a:r>
              <a:rPr lang="hr-HR" sz="7200" dirty="0" smtClean="0">
                <a:solidFill>
                  <a:srgbClr val="FF0000"/>
                </a:solidFill>
              </a:rPr>
              <a:t>3</a:t>
            </a:r>
            <a:r>
              <a:rPr lang="hr-HR" sz="7200" dirty="0" smtClean="0"/>
              <a:t> </a:t>
            </a:r>
            <a:r>
              <a:rPr lang="hr-HR" sz="7200" dirty="0" smtClean="0">
                <a:solidFill>
                  <a:srgbClr val="FF0000"/>
                </a:solidFill>
              </a:rPr>
              <a:t>.</a:t>
            </a:r>
            <a:r>
              <a:rPr lang="hr-HR" sz="7200" dirty="0" smtClean="0"/>
              <a:t> </a:t>
            </a:r>
            <a:r>
              <a:rPr lang="hr-HR" sz="7200" dirty="0" smtClean="0">
                <a:solidFill>
                  <a:srgbClr val="FF0000"/>
                </a:solidFill>
              </a:rPr>
              <a:t>1 4 1 5 9 2 6 5 3</a:t>
            </a:r>
            <a:endParaRPr lang="hr-H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Šiber 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logaritamsko računalo pomoću kojeg se  računalo na visokim učilištima sredinom 20.tog stoljeća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 descr="preuzmi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786190"/>
            <a:ext cx="5498075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hlinkClick r:id="rId2"/>
              </a:rPr>
              <a:t>FEDERIK GRISOGONO (1472. - 1538.) </a:t>
            </a:r>
            <a:endParaRPr lang="hr-HR" dirty="0" smtClean="0"/>
          </a:p>
          <a:p>
            <a:r>
              <a:rPr lang="hr-HR" dirty="0" smtClean="0">
                <a:hlinkClick r:id="rId2"/>
              </a:rPr>
              <a:t>FRANJO PETRIĆ (PETRIŠEVIĆ) (1529. - 1597.)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MARKANTUN DE DOMINIS (1560-1624)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MARIN GETALDIĆ (1568. - 1626.)</a:t>
            </a:r>
            <a:endParaRPr lang="hr-HR" dirty="0" smtClean="0"/>
          </a:p>
          <a:p>
            <a:r>
              <a:rPr lang="hr-HR" dirty="0" smtClean="0"/>
              <a:t>STJEPAN GRADIĆ (1613. - 1683.) </a:t>
            </a:r>
            <a:br>
              <a:rPr lang="hr-HR" dirty="0" smtClean="0"/>
            </a:br>
            <a:r>
              <a:rPr lang="hr-HR" dirty="0" smtClean="0"/>
              <a:t>PETAR DAMJAN OHMUČEVIĆ (1644.) </a:t>
            </a:r>
            <a:br>
              <a:rPr lang="hr-HR" dirty="0" smtClean="0"/>
            </a:br>
            <a:r>
              <a:rPr lang="hr-HR" dirty="0" smtClean="0"/>
              <a:t>IGNJAT ĐURĐEVIĆ (1675. - 1737.)</a:t>
            </a:r>
          </a:p>
          <a:p>
            <a:r>
              <a:rPr lang="hr-HR" dirty="0" smtClean="0"/>
              <a:t>FERDINAND KONŠČAK (1703. - 1759.)</a:t>
            </a:r>
            <a:br>
              <a:rPr lang="hr-HR" dirty="0" smtClean="0"/>
            </a:br>
            <a:r>
              <a:rPr lang="hr-HR" dirty="0" smtClean="0"/>
              <a:t>IGNACIJE SZENTMARTONY  (1710. - 1793.)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RUĐER BOŠKOVIĆ (1711. - 1787.)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BENEDIKT STAY (STOJKOVIĆ) (1714. - 1801.)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MIJO ŠILOBOD BOLŠIĆ (1724. - 1787.)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IVAN HORVAT (1732. - 1799.) </a:t>
            </a:r>
            <a:br>
              <a:rPr lang="hr-HR" dirty="0" smtClean="0"/>
            </a:br>
            <a:r>
              <a:rPr lang="hr-HR" dirty="0" smtClean="0"/>
              <a:t>MATIJA PETAR KATANČIĆ (1750. - 1825.) </a:t>
            </a:r>
            <a:br>
              <a:rPr lang="hr-HR" dirty="0" smtClean="0"/>
            </a:br>
            <a:r>
              <a:rPr lang="hr-HR" dirty="0" smtClean="0"/>
              <a:t>IVAN PASKVIĆ (1753. - 1829.) </a:t>
            </a:r>
            <a:br>
              <a:rPr lang="hr-HR" dirty="0" smtClean="0"/>
            </a:br>
            <a:r>
              <a:rPr lang="hr-HR" dirty="0" smtClean="0"/>
              <a:t>IGNJAT MARTINOVIĆ (1755. - 1795.) </a:t>
            </a:r>
            <a:br>
              <a:rPr lang="hr-HR" dirty="0" smtClean="0"/>
            </a:br>
            <a:r>
              <a:rPr lang="hr-HR" dirty="0" smtClean="0"/>
              <a:t>FRANJO KLOHAMMER (1755. - 1831.) </a:t>
            </a:r>
            <a:br>
              <a:rPr lang="hr-HR" dirty="0" smtClean="0"/>
            </a:br>
            <a:r>
              <a:rPr lang="hr-HR" dirty="0" smtClean="0"/>
              <a:t>MIRKO DANIEL BOGDANIĆ (1762. - 1802.)</a:t>
            </a:r>
            <a:br>
              <a:rPr lang="hr-HR" dirty="0" smtClean="0"/>
            </a:br>
            <a:r>
              <a:rPr lang="hr-HR" dirty="0" smtClean="0"/>
              <a:t>JOSIP WOLFSTEIN (1776. - 1859.)</a:t>
            </a:r>
            <a:br>
              <a:rPr lang="hr-HR" dirty="0" smtClean="0"/>
            </a:br>
            <a:r>
              <a:rPr lang="hr-HR" dirty="0" smtClean="0"/>
              <a:t>ŠIMUN ČUČIĆ (1784. - 1828.) 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051720" y="260648"/>
            <a:ext cx="38164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hlinkClick r:id="rId2"/>
              </a:rPr>
              <a:t>VATROSLAV BERTIĆ (1818.- 1901.)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KAREL ZAHRADNIK (1848. - 1916.)</a:t>
            </a:r>
            <a:br>
              <a:rPr lang="hr-HR" sz="1400" dirty="0" smtClean="0"/>
            </a:br>
            <a:r>
              <a:rPr lang="hr-HR" sz="1400" dirty="0" smtClean="0"/>
              <a:t>EUGEN ĐELČIĆ (1854. - 1915.) </a:t>
            </a:r>
            <a:br>
              <a:rPr lang="hr-HR" sz="1400" dirty="0" smtClean="0"/>
            </a:br>
            <a:r>
              <a:rPr lang="hr-HR" sz="1400" dirty="0" smtClean="0"/>
              <a:t>VLADIMIR VARIĆAK (1865. - 1942.)</a:t>
            </a:r>
            <a:br>
              <a:rPr lang="hr-HR" sz="1400" dirty="0" smtClean="0"/>
            </a:br>
            <a:r>
              <a:rPr lang="hr-HR" sz="1400" dirty="0" smtClean="0"/>
              <a:t>ALBIN NAĐ (1866. - 1901.) </a:t>
            </a:r>
            <a:br>
              <a:rPr lang="hr-HR" sz="1400" dirty="0" smtClean="0"/>
            </a:br>
            <a:r>
              <a:rPr lang="hr-HR" sz="1400" dirty="0" smtClean="0"/>
              <a:t>STJEPAN BOHNIČEK (1872. - 1956.) </a:t>
            </a:r>
            <a:br>
              <a:rPr lang="hr-HR" sz="1400" dirty="0" smtClean="0"/>
            </a:br>
            <a:r>
              <a:rPr lang="hr-HR" sz="1400" dirty="0" smtClean="0"/>
              <a:t>JURAJ MAJCEN (1875. - 1924.) </a:t>
            </a:r>
            <a:br>
              <a:rPr lang="hr-HR" sz="1400" dirty="0" smtClean="0"/>
            </a:br>
            <a:r>
              <a:rPr lang="hr-HR" sz="1400" dirty="0" smtClean="0"/>
              <a:t>MARIJE KISELJAK (1883. - 1947.) </a:t>
            </a:r>
            <a:br>
              <a:rPr lang="hr-HR" sz="1400" dirty="0" smtClean="0"/>
            </a:br>
            <a:r>
              <a:rPr lang="hr-HR" sz="1400" dirty="0" smtClean="0"/>
              <a:t>STJEPAN ŠKREBLIN (1888. - 1982.)</a:t>
            </a:r>
            <a:br>
              <a:rPr lang="hr-HR" sz="1400" dirty="0" smtClean="0"/>
            </a:br>
            <a:r>
              <a:rPr lang="hr-HR" sz="1400" dirty="0" smtClean="0"/>
              <a:t>ŽELJKO MARKOVIĆ (1889. - 1974.) </a:t>
            </a:r>
            <a:br>
              <a:rPr lang="hr-HR" sz="1400" dirty="0" smtClean="0"/>
            </a:br>
            <a:r>
              <a:rPr lang="hr-HR" sz="1400" dirty="0" smtClean="0"/>
              <a:t>RUDOLF CESAREC (1889. - 1972.) </a:t>
            </a:r>
            <a:br>
              <a:rPr lang="hr-HR" sz="1400" dirty="0" smtClean="0"/>
            </a:br>
            <a:r>
              <a:rPr lang="hr-HR" sz="1400" dirty="0" smtClean="0"/>
              <a:t>VLADIMIR VRKLJAN (1894. - 1974.)</a:t>
            </a:r>
            <a:br>
              <a:rPr lang="hr-HR" sz="1400" dirty="0" smtClean="0"/>
            </a:br>
            <a:r>
              <a:rPr lang="hr-HR" sz="1400" dirty="0" smtClean="0"/>
              <a:t>JURAJ JUSTINIJANOVIĆ (1895. - 1965.) </a:t>
            </a:r>
            <a:br>
              <a:rPr lang="hr-HR" sz="1400" dirty="0" smtClean="0"/>
            </a:br>
            <a:r>
              <a:rPr lang="hr-HR" sz="1400" dirty="0" smtClean="0"/>
              <a:t>VLADIMIR VRANIĆ (1896. - 1976.)</a:t>
            </a:r>
          </a:p>
          <a:p>
            <a:r>
              <a:rPr lang="hr-HR" sz="1400" dirty="0" smtClean="0"/>
              <a:t>MILJENKO SEVDIĆ (1904. - 1978.)</a:t>
            </a:r>
            <a:br>
              <a:rPr lang="hr-HR" sz="1400" dirty="0" smtClean="0"/>
            </a:br>
            <a:r>
              <a:rPr lang="hr-HR" sz="1400" dirty="0" smtClean="0">
                <a:hlinkClick r:id="rId2"/>
              </a:rPr>
              <a:t>VILIM (WILLIAM) FELLER (1906. - 1970.) 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ZLATKO JANKOVIĆ (1916. - 1987.) </a:t>
            </a:r>
            <a:br>
              <a:rPr lang="hr-HR" sz="1400" dirty="0" smtClean="0"/>
            </a:br>
            <a:r>
              <a:rPr lang="hr-HR" sz="1400" dirty="0" smtClean="0"/>
              <a:t>VIKTOR SEDMAK (1920. - 1979.)</a:t>
            </a:r>
            <a:br>
              <a:rPr lang="hr-HR" sz="1400" dirty="0" smtClean="0"/>
            </a:br>
            <a:r>
              <a:rPr lang="hr-HR" sz="1400" dirty="0" smtClean="0"/>
              <a:t>BORIS PAVKOVIĆ (1931. - 2006.)</a:t>
            </a:r>
            <a:br>
              <a:rPr lang="hr-HR" sz="1400" dirty="0" smtClean="0"/>
            </a:br>
            <a:r>
              <a:rPr lang="hr-HR" sz="1400" dirty="0" smtClean="0"/>
              <a:t>DAVID SEGEN (1859. - 1927.)</a:t>
            </a:r>
            <a:br>
              <a:rPr lang="hr-HR" sz="1400" dirty="0" smtClean="0"/>
            </a:b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VILIM NIČE (1902. - 1987.) </a:t>
            </a:r>
            <a:br>
              <a:rPr lang="hr-HR" sz="1400" dirty="0" smtClean="0"/>
            </a:br>
            <a:r>
              <a:rPr lang="hr-HR" sz="1400" dirty="0" smtClean="0">
                <a:hlinkClick r:id="rId2"/>
              </a:rPr>
              <a:t>DANILO BLANUŠA (1903. - 1987.)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>
                <a:hlinkClick r:id="rId2"/>
              </a:rPr>
              <a:t>ĐURO KUREPA (1907. - 1993.)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STANKO BILINSKI (1909. - 1998.)</a:t>
            </a:r>
            <a:br>
              <a:rPr lang="hr-HR" sz="1400" dirty="0" smtClean="0"/>
            </a:br>
            <a:r>
              <a:rPr lang="hr-HR" sz="1400" dirty="0" smtClean="0"/>
              <a:t>MILJENKO VUČKIĆ (1911. - 1981.) </a:t>
            </a:r>
            <a:br>
              <a:rPr lang="hr-HR" sz="1400" dirty="0" smtClean="0"/>
            </a:br>
            <a:r>
              <a:rPr lang="hr-HR" sz="1400" dirty="0" smtClean="0"/>
              <a:t>RADOVAN VERNIĆ (1914. - 1958.) </a:t>
            </a:r>
            <a:br>
              <a:rPr lang="hr-HR" sz="1400" dirty="0" smtClean="0"/>
            </a:br>
            <a:r>
              <a:rPr lang="hr-HR" sz="1400" dirty="0" smtClean="0"/>
              <a:t>PAVLE PAPIĆ (1919. - 2005.) </a:t>
            </a:r>
            <a:br>
              <a:rPr lang="hr-HR" sz="1400" dirty="0" smtClean="0"/>
            </a:br>
            <a:r>
              <a:rPr lang="hr-HR" sz="1400" dirty="0" smtClean="0"/>
              <a:t>RAJKO DRAŠČIĆ (1923. - 1972.)</a:t>
            </a:r>
          </a:p>
          <a:p>
            <a:r>
              <a:rPr lang="hr-HR" sz="1400" dirty="0" smtClean="0"/>
              <a:t> 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 </a:t>
            </a:r>
            <a:r>
              <a:rPr lang="hr-HR" dirty="0" err="1" smtClean="0"/>
              <a:t>wikipedije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328592"/>
          </a:xfrm>
        </p:spPr>
        <p:txBody>
          <a:bodyPr>
            <a:noAutofit/>
          </a:bodyPr>
          <a:lstStyle/>
          <a:p>
            <a:r>
              <a:rPr lang="vi-VN" sz="1100" b="1" dirty="0" smtClean="0"/>
              <a:t>B</a:t>
            </a:r>
          </a:p>
          <a:p>
            <a:r>
              <a:rPr lang="vi-VN" sz="1100" dirty="0" smtClean="0">
                <a:hlinkClick r:id="rId2" tooltip="Vatroslav Bertić"/>
              </a:rPr>
              <a:t>Vatroslav Bertić</a:t>
            </a:r>
            <a:endParaRPr lang="vi-VN" sz="1100" dirty="0" smtClean="0"/>
          </a:p>
          <a:p>
            <a:r>
              <a:rPr lang="vi-VN" sz="1100" dirty="0" smtClean="0">
                <a:hlinkClick r:id="rId3" tooltip="Danilo Blanuša"/>
              </a:rPr>
              <a:t>Danilo Blanuša</a:t>
            </a:r>
            <a:endParaRPr lang="vi-VN" sz="1100" dirty="0" smtClean="0"/>
          </a:p>
          <a:p>
            <a:r>
              <a:rPr lang="vi-VN" sz="1100" dirty="0" smtClean="0">
                <a:hlinkClick r:id="rId4" tooltip="Mijo Bobetić"/>
              </a:rPr>
              <a:t>Mijo Bobetić</a:t>
            </a:r>
            <a:endParaRPr lang="vi-VN" sz="1100" dirty="0" smtClean="0"/>
          </a:p>
          <a:p>
            <a:r>
              <a:rPr lang="vi-VN" sz="1100" dirty="0" smtClean="0">
                <a:hlinkClick r:id="rId5" tooltip="Mirko Daniel Bogdanić"/>
              </a:rPr>
              <a:t>Mirko Daniel Bogdanić</a:t>
            </a:r>
            <a:endParaRPr lang="vi-VN" sz="1100" dirty="0" smtClean="0"/>
          </a:p>
          <a:p>
            <a:r>
              <a:rPr lang="vi-VN" sz="1100" dirty="0" smtClean="0">
                <a:hlinkClick r:id="rId6" tooltip="Ruđer Bošković"/>
              </a:rPr>
              <a:t>Ruđer Bošković</a:t>
            </a:r>
            <a:endParaRPr lang="vi-VN" sz="1100" dirty="0" smtClean="0"/>
          </a:p>
          <a:p>
            <a:r>
              <a:rPr lang="vi-VN" sz="1100" dirty="0" smtClean="0">
                <a:hlinkClick r:id="rId7" tooltip="Franjo Bruna"/>
              </a:rPr>
              <a:t>Franjo Bruna</a:t>
            </a:r>
            <a:endParaRPr lang="vi-VN" sz="1100" dirty="0" smtClean="0"/>
          </a:p>
          <a:p>
            <a:r>
              <a:rPr lang="vi-VN" sz="1100" b="1" dirty="0" smtClean="0"/>
              <a:t>D</a:t>
            </a:r>
          </a:p>
          <a:p>
            <a:r>
              <a:rPr lang="vi-VN" sz="1100" dirty="0" smtClean="0">
                <a:hlinkClick r:id="rId8" tooltip="Žarko Dadić"/>
              </a:rPr>
              <a:t>Žarko Dadić</a:t>
            </a:r>
            <a:endParaRPr lang="vi-VN" sz="1100" dirty="0" smtClean="0"/>
          </a:p>
          <a:p>
            <a:r>
              <a:rPr lang="vi-VN" sz="1100" dirty="0" smtClean="0">
                <a:hlinkClick r:id="rId9" tooltip="Vladimir Devidé"/>
              </a:rPr>
              <a:t>Vladimir Devidé</a:t>
            </a:r>
            <a:endParaRPr lang="vi-VN" sz="1100" dirty="0" smtClean="0"/>
          </a:p>
          <a:p>
            <a:r>
              <a:rPr lang="vi-VN" sz="1100" dirty="0" smtClean="0">
                <a:hlinkClick r:id="rId10" tooltip="Markantun de Dominis"/>
              </a:rPr>
              <a:t>Markantun de Dominis</a:t>
            </a:r>
            <a:endParaRPr lang="vi-VN" sz="1100" dirty="0" smtClean="0"/>
          </a:p>
          <a:p>
            <a:r>
              <a:rPr lang="vi-VN" sz="1100" dirty="0" smtClean="0">
                <a:hlinkClick r:id="rId11" tooltip="Andrej Dujella"/>
              </a:rPr>
              <a:t>Andrej Dujella</a:t>
            </a:r>
            <a:endParaRPr lang="vi-VN" sz="1100" dirty="0" smtClean="0"/>
          </a:p>
          <a:p>
            <a:r>
              <a:rPr lang="vi-VN" sz="1100" b="1" dirty="0" smtClean="0"/>
              <a:t>F</a:t>
            </a:r>
          </a:p>
          <a:p>
            <a:r>
              <a:rPr lang="vi-VN" sz="1100" dirty="0" smtClean="0">
                <a:hlinkClick r:id="rId12" tooltip="Vilim Srećko Feller"/>
              </a:rPr>
              <a:t>Vilim Srećko Feller</a:t>
            </a:r>
            <a:endParaRPr lang="vi-VN" sz="1100" dirty="0" smtClean="0"/>
          </a:p>
          <a:p>
            <a:r>
              <a:rPr lang="vi-VN" sz="1100" b="1" dirty="0" smtClean="0"/>
              <a:t>G</a:t>
            </a:r>
          </a:p>
          <a:p>
            <a:r>
              <a:rPr lang="vi-VN" sz="1100" dirty="0" smtClean="0">
                <a:hlinkClick r:id="rId13" tooltip="Ivan Gazulić"/>
              </a:rPr>
              <a:t>Ivan Gazulić</a:t>
            </a:r>
            <a:endParaRPr lang="vi-VN" sz="1100" dirty="0" smtClean="0"/>
          </a:p>
          <a:p>
            <a:r>
              <a:rPr lang="vi-VN" sz="1100" dirty="0" smtClean="0">
                <a:hlinkClick r:id="rId14" tooltip="Marin Getaldić"/>
              </a:rPr>
              <a:t>Marin Getaldić</a:t>
            </a:r>
            <a:endParaRPr lang="vi-VN" sz="1100" dirty="0" smtClean="0"/>
          </a:p>
          <a:p>
            <a:r>
              <a:rPr lang="vi-VN" sz="1100" dirty="0" smtClean="0">
                <a:hlinkClick r:id="rId15" tooltip="Federik Grisogono"/>
              </a:rPr>
              <a:t>Federik Grisogono</a:t>
            </a:r>
            <a:endParaRPr lang="vi-VN" sz="1100" dirty="0" smtClean="0"/>
          </a:p>
          <a:p>
            <a:r>
              <a:rPr lang="vi-VN" sz="1100" dirty="0" smtClean="0">
                <a:hlinkClick r:id="rId16" tooltip="Branko Grünbaum"/>
              </a:rPr>
              <a:t>Branko Grünbaum</a:t>
            </a:r>
            <a:endParaRPr lang="vi-VN" sz="1100" dirty="0" smtClean="0"/>
          </a:p>
          <a:p>
            <a:r>
              <a:rPr lang="vi-VN" sz="1100" b="1" dirty="0" smtClean="0"/>
              <a:t>J</a:t>
            </a:r>
          </a:p>
          <a:p>
            <a:r>
              <a:rPr lang="vi-VN" sz="1100" dirty="0" smtClean="0">
                <a:hlinkClick r:id="rId17" tooltip="Zvonimir Janko"/>
              </a:rPr>
              <a:t>Zvonimir Janko</a:t>
            </a:r>
            <a:endParaRPr lang="vi-VN" sz="1100" dirty="0" smtClean="0"/>
          </a:p>
          <a:p>
            <a:r>
              <a:rPr lang="vi-VN" sz="1100" dirty="0" smtClean="0">
                <a:hlinkClick r:id="rId18" tooltip="Juraj Justinijanović"/>
              </a:rPr>
              <a:t>Juraj Justinijanović</a:t>
            </a:r>
            <a:endParaRPr lang="vi-VN" sz="1100" dirty="0" smtClean="0"/>
          </a:p>
          <a:p>
            <a:r>
              <a:rPr lang="vi-VN" sz="1100" b="1" dirty="0" smtClean="0"/>
              <a:t>K</a:t>
            </a:r>
          </a:p>
          <a:p>
            <a:r>
              <a:rPr lang="vi-VN" sz="1100" dirty="0" smtClean="0">
                <a:hlinkClick r:id="rId19" tooltip="David Karlović"/>
              </a:rPr>
              <a:t>David Karlović</a:t>
            </a:r>
            <a:endParaRPr lang="vi-VN" sz="1100" dirty="0" smtClean="0"/>
          </a:p>
          <a:p>
            <a:r>
              <a:rPr lang="vi-VN" sz="1100" dirty="0" smtClean="0">
                <a:hlinkClick r:id="rId20" tooltip="Radivoj Kašanin"/>
              </a:rPr>
              <a:t>Radivoj Kašanin</a:t>
            </a:r>
            <a:endParaRPr lang="vi-VN" sz="1100" dirty="0" smtClean="0"/>
          </a:p>
          <a:p>
            <a:r>
              <a:rPr lang="vi-VN" sz="1100" dirty="0" smtClean="0">
                <a:hlinkClick r:id="rId21" tooltip="Ferdinand Konščak"/>
              </a:rPr>
              <a:t>Ferdinand Konščak</a:t>
            </a:r>
            <a:endParaRPr lang="vi-VN" sz="1100" dirty="0" smtClean="0"/>
          </a:p>
          <a:p>
            <a:r>
              <a:rPr lang="vi-VN" sz="1100" dirty="0" smtClean="0">
                <a:hlinkClick r:id="rId22" tooltip="Svetozar Kurepa"/>
              </a:rPr>
              <a:t>Svetozar Kurepa</a:t>
            </a:r>
            <a:endParaRPr lang="vi-VN" sz="1100" dirty="0" smtClean="0"/>
          </a:p>
          <a:p>
            <a:endParaRPr lang="hr-HR" sz="11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328592"/>
          </a:xfrm>
        </p:spPr>
        <p:txBody>
          <a:bodyPr>
            <a:noAutofit/>
          </a:bodyPr>
          <a:lstStyle/>
          <a:p>
            <a:r>
              <a:rPr lang="hr-HR" sz="1100" b="1" dirty="0" smtClean="0"/>
              <a:t>L</a:t>
            </a:r>
          </a:p>
          <a:p>
            <a:r>
              <a:rPr lang="hr-HR" sz="1100" dirty="0" smtClean="0">
                <a:hlinkClick r:id="rId23" tooltip="Nedžad Limić"/>
              </a:rPr>
              <a:t>Nedžad </a:t>
            </a:r>
            <a:r>
              <a:rPr lang="hr-HR" sz="1100" dirty="0" err="1" smtClean="0">
                <a:hlinkClick r:id="rId23" tooltip="Nedžad Limić"/>
              </a:rPr>
              <a:t>Limić</a:t>
            </a:r>
            <a:endParaRPr lang="hr-HR" sz="1100" dirty="0" smtClean="0"/>
          </a:p>
          <a:p>
            <a:r>
              <a:rPr lang="hr-HR" sz="1100" dirty="0" smtClean="0">
                <a:hlinkClick r:id="rId24" tooltip="Vatroslav Lopašić"/>
              </a:rPr>
              <a:t>Vatroslav </a:t>
            </a:r>
            <a:r>
              <a:rPr lang="hr-HR" sz="1100" dirty="0" err="1" smtClean="0">
                <a:hlinkClick r:id="rId24" tooltip="Vatroslav Lopašić"/>
              </a:rPr>
              <a:t>Lopašić</a:t>
            </a:r>
            <a:endParaRPr lang="hr-HR" sz="1100" dirty="0" smtClean="0"/>
          </a:p>
          <a:p>
            <a:r>
              <a:rPr lang="hr-HR" sz="1100" b="1" dirty="0" smtClean="0"/>
              <a:t>M</a:t>
            </a:r>
          </a:p>
          <a:p>
            <a:r>
              <a:rPr lang="hr-HR" sz="1100" dirty="0" smtClean="0">
                <a:hlinkClick r:id="rId25" tooltip="Sibe Mardešić"/>
              </a:rPr>
              <a:t>Sibe Mardešić</a:t>
            </a:r>
            <a:endParaRPr lang="hr-HR" sz="1100" dirty="0" smtClean="0"/>
          </a:p>
          <a:p>
            <a:r>
              <a:rPr lang="hr-HR" sz="1100" dirty="0" smtClean="0">
                <a:hlinkClick r:id="rId26" tooltip="Josip Markovac"/>
              </a:rPr>
              <a:t>Josip Markovac</a:t>
            </a:r>
            <a:endParaRPr lang="hr-HR" sz="1100" dirty="0" smtClean="0"/>
          </a:p>
          <a:p>
            <a:r>
              <a:rPr lang="hr-HR" sz="1100" dirty="0" smtClean="0">
                <a:hlinkClick r:id="rId27" tooltip="Miho Monaldi"/>
              </a:rPr>
              <a:t>Miho </a:t>
            </a:r>
            <a:r>
              <a:rPr lang="hr-HR" sz="1100" dirty="0" err="1" smtClean="0">
                <a:hlinkClick r:id="rId27" tooltip="Miho Monaldi"/>
              </a:rPr>
              <a:t>Monaldi</a:t>
            </a:r>
            <a:endParaRPr lang="hr-HR" sz="1100" dirty="0" smtClean="0"/>
          </a:p>
          <a:p>
            <a:r>
              <a:rPr lang="hr-HR" sz="1100" b="1" dirty="0" smtClean="0"/>
              <a:t>P</a:t>
            </a:r>
          </a:p>
          <a:p>
            <a:r>
              <a:rPr lang="hr-HR" sz="1100" dirty="0" smtClean="0">
                <a:hlinkClick r:id="rId28" tooltip="Ivan Paskvić"/>
              </a:rPr>
              <a:t>Ivan </a:t>
            </a:r>
            <a:r>
              <a:rPr lang="hr-HR" sz="1100" dirty="0" err="1" smtClean="0">
                <a:hlinkClick r:id="rId28" tooltip="Ivan Paskvić"/>
              </a:rPr>
              <a:t>Paskvić</a:t>
            </a:r>
            <a:endParaRPr lang="hr-HR" sz="1100" dirty="0" smtClean="0"/>
          </a:p>
          <a:p>
            <a:r>
              <a:rPr lang="hr-HR" sz="1100" dirty="0" smtClean="0">
                <a:hlinkClick r:id="rId29" tooltip="Željko Pauše"/>
              </a:rPr>
              <a:t>Željko </a:t>
            </a:r>
            <a:r>
              <a:rPr lang="hr-HR" sz="1100" dirty="0" err="1" smtClean="0">
                <a:hlinkClick r:id="rId29" tooltip="Željko Pauše"/>
              </a:rPr>
              <a:t>Pauše</a:t>
            </a:r>
            <a:endParaRPr lang="hr-HR" sz="1100" dirty="0" smtClean="0"/>
          </a:p>
          <a:p>
            <a:r>
              <a:rPr lang="hr-HR" sz="1100" dirty="0" smtClean="0">
                <a:hlinkClick r:id="rId30" tooltip="Josip Pečarić"/>
              </a:rPr>
              <a:t>Josip </a:t>
            </a:r>
            <a:r>
              <a:rPr lang="hr-HR" sz="1100" dirty="0" err="1" smtClean="0">
                <a:hlinkClick r:id="rId30" tooltip="Josip Pečarić"/>
              </a:rPr>
              <a:t>Pečarić</a:t>
            </a:r>
            <a:endParaRPr lang="hr-HR" sz="1100" dirty="0" smtClean="0"/>
          </a:p>
          <a:p>
            <a:r>
              <a:rPr lang="hr-HR" sz="1100" b="1" dirty="0" smtClean="0"/>
              <a:t>S</a:t>
            </a:r>
          </a:p>
          <a:p>
            <a:r>
              <a:rPr lang="hr-HR" sz="1100" dirty="0" smtClean="0">
                <a:hlinkClick r:id="rId31" tooltip="Ignacije Szentmartony"/>
              </a:rPr>
              <a:t>Ignacije </a:t>
            </a:r>
            <a:r>
              <a:rPr lang="hr-HR" sz="1100" dirty="0" err="1" smtClean="0">
                <a:hlinkClick r:id="rId31" tooltip="Ignacije Szentmartony"/>
              </a:rPr>
              <a:t>Szentmartony</a:t>
            </a:r>
            <a:endParaRPr lang="hr-HR" sz="1100" dirty="0" smtClean="0"/>
          </a:p>
          <a:p>
            <a:r>
              <a:rPr lang="hr-HR" sz="1100" b="1" dirty="0" smtClean="0"/>
              <a:t>Š</a:t>
            </a:r>
          </a:p>
          <a:p>
            <a:r>
              <a:rPr lang="hr-HR" sz="1100" dirty="0" err="1" smtClean="0">
                <a:hlinkClick r:id="rId32" tooltip="Mihalj Šilobod"/>
              </a:rPr>
              <a:t>Mihalj</a:t>
            </a:r>
            <a:r>
              <a:rPr lang="hr-HR" sz="1100" dirty="0" smtClean="0">
                <a:hlinkClick r:id="rId32" tooltip="Mihalj Šilobod"/>
              </a:rPr>
              <a:t> </a:t>
            </a:r>
            <a:r>
              <a:rPr lang="hr-HR" sz="1100" dirty="0" err="1" smtClean="0">
                <a:hlinkClick r:id="rId32" tooltip="Mihalj Šilobod"/>
              </a:rPr>
              <a:t>Šilobod</a:t>
            </a:r>
            <a:endParaRPr lang="hr-HR" sz="1100" dirty="0" smtClean="0"/>
          </a:p>
          <a:p>
            <a:r>
              <a:rPr lang="hr-HR" sz="1100" dirty="0" smtClean="0">
                <a:hlinkClick r:id="rId33" tooltip="Stjepan Škreblin"/>
              </a:rPr>
              <a:t>Stjepan Škreblin</a:t>
            </a:r>
            <a:endParaRPr lang="hr-HR" sz="1100" dirty="0" smtClean="0"/>
          </a:p>
          <a:p>
            <a:r>
              <a:rPr lang="hr-HR" sz="1100" b="1" dirty="0" smtClean="0"/>
              <a:t>T</a:t>
            </a:r>
          </a:p>
          <a:p>
            <a:r>
              <a:rPr lang="hr-HR" sz="1100" dirty="0" smtClean="0">
                <a:hlinkClick r:id="rId34" tooltip="Marko Tadić (akademik)"/>
              </a:rPr>
              <a:t>Marko Tadić (akademik)</a:t>
            </a:r>
            <a:endParaRPr lang="hr-HR" sz="1100" dirty="0" smtClean="0"/>
          </a:p>
          <a:p>
            <a:r>
              <a:rPr lang="hr-HR" sz="1100" b="1" dirty="0" smtClean="0"/>
              <a:t>U</a:t>
            </a:r>
          </a:p>
          <a:p>
            <a:r>
              <a:rPr lang="hr-HR" sz="1100" dirty="0" smtClean="0">
                <a:hlinkClick r:id="rId35" tooltip="Ivan Ureman"/>
              </a:rPr>
              <a:t>Ivan </a:t>
            </a:r>
            <a:r>
              <a:rPr lang="hr-HR" sz="1100" dirty="0" err="1" smtClean="0">
                <a:hlinkClick r:id="rId35" tooltip="Ivan Ureman"/>
              </a:rPr>
              <a:t>Ureman</a:t>
            </a:r>
            <a:endParaRPr lang="hr-HR" sz="1100" dirty="0" smtClean="0"/>
          </a:p>
          <a:p>
            <a:r>
              <a:rPr lang="hr-HR" sz="1100" b="1" dirty="0" smtClean="0"/>
              <a:t>V</a:t>
            </a:r>
          </a:p>
          <a:p>
            <a:r>
              <a:rPr lang="hr-HR" sz="1100" dirty="0" smtClean="0">
                <a:hlinkClick r:id="rId36" tooltip="Vladimir Varićak"/>
              </a:rPr>
              <a:t>Vladimir Varićak</a:t>
            </a:r>
            <a:endParaRPr lang="hr-HR" sz="1100" dirty="0" smtClean="0"/>
          </a:p>
          <a:p>
            <a:r>
              <a:rPr lang="hr-HR" sz="1100" dirty="0" smtClean="0">
                <a:hlinkClick r:id="rId37" tooltip="Ivan Vitez od Sredne"/>
              </a:rPr>
              <a:t>Ivan Vitez od </a:t>
            </a:r>
            <a:r>
              <a:rPr lang="hr-HR" sz="1100" dirty="0" err="1" smtClean="0">
                <a:hlinkClick r:id="rId37" tooltip="Ivan Vitez od Sredne"/>
              </a:rPr>
              <a:t>Sredne</a:t>
            </a:r>
            <a:endParaRPr lang="hr-HR" sz="1100" dirty="0" smtClean="0"/>
          </a:p>
          <a:p>
            <a:r>
              <a:rPr lang="hr-HR" sz="1100" dirty="0" smtClean="0">
                <a:hlinkClick r:id="rId38" tooltip="Vladimir Vranić"/>
              </a:rPr>
              <a:t>Vladimir Vranić</a:t>
            </a:r>
            <a:endParaRPr lang="hr-HR" sz="1100" dirty="0" smtClean="0"/>
          </a:p>
          <a:p>
            <a:r>
              <a:rPr lang="hr-HR" sz="1100" b="1" dirty="0" smtClean="0"/>
              <a:t>Ž</a:t>
            </a:r>
          </a:p>
          <a:p>
            <a:r>
              <a:rPr lang="hr-HR" sz="1100" dirty="0" smtClean="0">
                <a:hlinkClick r:id="rId39" tooltip="Darko Žubrinić"/>
              </a:rPr>
              <a:t>Darko Žubrinić</a:t>
            </a:r>
            <a:endParaRPr lang="hr-HR" sz="1100" dirty="0" smtClean="0"/>
          </a:p>
          <a:p>
            <a:endParaRPr lang="hr-H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 Narrow" pitchFamily="34" charset="0"/>
              </a:rPr>
              <a:t>…. a ono što nam je najdraže: 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MLADI HRVATSKI MATEMATIČARI NA OLIMPIJADI U HONG KONGU 2016. GODINE OSVOJILI 5 MEDALJA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89442" name="Picture 2" descr="Slikovni rezultat za matematicari u hong kon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5953125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4367226" cy="50816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pperplate Gothic Bold" pitchFamily="34" charset="0"/>
              </a:rPr>
              <a:t>MATEMATIKA U SVAKODNEVNOM ŽIVOTU</a:t>
            </a:r>
            <a:endParaRPr lang="hr-HR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72072"/>
          </a:xfrm>
        </p:spPr>
        <p:txBody>
          <a:bodyPr>
            <a:normAutofit fontScale="77500" lnSpcReduction="20000"/>
          </a:bodyPr>
          <a:lstStyle/>
          <a:p>
            <a:r>
              <a:rPr lang="hr-HR" i="1" dirty="0" smtClean="0">
                <a:latin typeface="Copperplate Gothic Bold" pitchFamily="34" charset="0"/>
              </a:rPr>
              <a:t>U modernom svijetu postoje svakakve primjene matematike u svakodnevnom životu.</a:t>
            </a:r>
          </a:p>
          <a:p>
            <a:r>
              <a:rPr lang="hr-HR" i="1" dirty="0" smtClean="0">
                <a:latin typeface="Copperplate Gothic Bold" pitchFamily="34" charset="0"/>
              </a:rPr>
              <a:t>Matematika ne služi samo znanstvenicima,već i običnom čovjeku.</a:t>
            </a:r>
          </a:p>
          <a:p>
            <a:r>
              <a:rPr lang="hr-HR" i="1" dirty="0" smtClean="0">
                <a:latin typeface="Copperplate Gothic Bold" pitchFamily="34" charset="0"/>
              </a:rPr>
              <a:t>Evo nekoliko primjera primjene matematike u svakodnevnom životu:</a:t>
            </a:r>
            <a:endParaRPr lang="hr-HR" i="1" dirty="0">
              <a:latin typeface="Copperplate Gothic Bold" pitchFamily="34" charset="0"/>
            </a:endParaRPr>
          </a:p>
        </p:txBody>
      </p:sp>
      <p:sp>
        <p:nvSpPr>
          <p:cNvPr id="2050" name="AutoShape 2" descr="Slikovni rezultat za math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Slikovni rezultat za math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6" name="Picture 14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>
                <a:latin typeface="Baskerville Old Face" pitchFamily="18" charset="0"/>
              </a:rPr>
              <a:t>Odlazak u kupnju</a:t>
            </a:r>
            <a:endParaRPr lang="hr-HR" dirty="0">
              <a:latin typeface="Baskerville Old Face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dirty="0" smtClean="0"/>
              <a:t>                                </a:t>
            </a:r>
            <a:r>
              <a:rPr lang="hr-HR" dirty="0" smtClean="0">
                <a:solidFill>
                  <a:srgbClr val="FF0000"/>
                </a:solidFill>
              </a:rPr>
              <a:t>Aritmetika</a:t>
            </a:r>
            <a:r>
              <a:rPr lang="hr-HR" dirty="0" smtClean="0"/>
              <a:t> pomaže u </a:t>
            </a:r>
          </a:p>
          <a:p>
            <a:pPr algn="ctr">
              <a:buNone/>
            </a:pPr>
            <a:r>
              <a:rPr lang="hr-HR" dirty="0" smtClean="0"/>
              <a:t>                                                 izračunavanju iznosa</a:t>
            </a:r>
          </a:p>
          <a:p>
            <a:pPr algn="ctr">
              <a:buNone/>
            </a:pPr>
            <a:r>
              <a:rPr lang="hr-HR" dirty="0" smtClean="0"/>
              <a:t>                                         popusta artikala koje</a:t>
            </a:r>
          </a:p>
          <a:p>
            <a:pPr algn="ctr">
              <a:buNone/>
            </a:pPr>
            <a:r>
              <a:rPr lang="hr-HR" dirty="0" smtClean="0"/>
              <a:t>                                          želimo kupiti</a:t>
            </a:r>
          </a:p>
          <a:p>
            <a:pPr algn="ctr">
              <a:buNone/>
            </a:pPr>
            <a:r>
              <a:rPr lang="hr-HR" dirty="0" smtClean="0"/>
              <a:t>                                           Sva sniženja izražavaju</a:t>
            </a:r>
          </a:p>
          <a:p>
            <a:pPr algn="ctr">
              <a:buNone/>
            </a:pPr>
            <a:r>
              <a:rPr lang="hr-HR" dirty="0" smtClean="0"/>
              <a:t>                                     se u </a:t>
            </a:r>
            <a:r>
              <a:rPr lang="hr-HR" dirty="0" smtClean="0">
                <a:solidFill>
                  <a:srgbClr val="FF0000"/>
                </a:solidFill>
              </a:rPr>
              <a:t>postotcima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4034" name="AutoShape 2" descr="Slikovni rezultat za popu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4036" name="AutoShape 4" descr="Slikovni rezultat za popu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4038" name="AutoShape 6" descr="Slikovni rezultat za popu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4040" name="AutoShape 8" descr="Slikovni rezultat za popu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4042" name="AutoShape 10" descr="Slikovni rezultat za popu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latin typeface="Baskerville Old Face" pitchFamily="18" charset="0"/>
              </a:rPr>
              <a:t>Uređenje doma</a:t>
            </a:r>
            <a:endParaRPr lang="hr-HR" dirty="0">
              <a:latin typeface="Baskerville Old Face" pitchFamily="18" charset="0"/>
            </a:endParaRPr>
          </a:p>
        </p:txBody>
      </p:sp>
      <p:pic>
        <p:nvPicPr>
          <p:cNvPr id="45058" name="Picture 2" descr="Slikovni rezultat za house from 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0"/>
            <a:ext cx="4786314" cy="4853941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28596" y="1928802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skerville Old Face" pitchFamily="18" charset="0"/>
              </a:rPr>
              <a:t>Ukoliko želimo znati koliko nam materijala treba za oblaganje poda, </a:t>
            </a:r>
            <a:r>
              <a:rPr lang="hr-HR" sz="2400" dirty="0" err="1" smtClean="0">
                <a:latin typeface="Baskerville Old Face" pitchFamily="18" charset="0"/>
              </a:rPr>
              <a:t>pozlužiti</a:t>
            </a:r>
            <a:r>
              <a:rPr lang="hr-HR" sz="2400" dirty="0" smtClean="0">
                <a:latin typeface="Baskerville Old Face" pitchFamily="18" charset="0"/>
              </a:rPr>
              <a:t> ćemo se </a:t>
            </a:r>
            <a:r>
              <a:rPr lang="hr-HR" sz="2400" dirty="0" smtClean="0">
                <a:solidFill>
                  <a:srgbClr val="FF0000"/>
                </a:solidFill>
                <a:latin typeface="Baskerville Old Face" pitchFamily="18" charset="0"/>
              </a:rPr>
              <a:t>geometrijom</a:t>
            </a:r>
            <a:r>
              <a:rPr lang="hr-HR" sz="2400" dirty="0" smtClean="0">
                <a:latin typeface="Baskerville Old Face" pitchFamily="18" charset="0"/>
              </a:rPr>
              <a:t> i jednostavnim </a:t>
            </a:r>
            <a:r>
              <a:rPr lang="hr-HR" sz="2400" dirty="0" err="1" smtClean="0">
                <a:latin typeface="Baskerville Old Face" pitchFamily="18" charset="0"/>
              </a:rPr>
              <a:t>matematičim</a:t>
            </a:r>
            <a:r>
              <a:rPr lang="hr-HR" sz="2400" dirty="0" smtClean="0">
                <a:latin typeface="Baskerville Old Face" pitchFamily="18" charset="0"/>
              </a:rPr>
              <a:t> formulama</a:t>
            </a:r>
            <a:endParaRPr lang="hr-HR" sz="2400" dirty="0">
              <a:latin typeface="Baskerville Old Face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28596" y="4714884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JESTE LI ZNALI </a:t>
            </a:r>
            <a:r>
              <a:rPr lang="hr-HR" sz="2400" dirty="0" smtClean="0"/>
              <a:t>da riječ geometrija potječe  iz grčkog jezika i doslovno znači “mjerenje zemlje”?</a:t>
            </a:r>
            <a:endParaRPr lang="hr-H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Visoko školstvo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Zadarski dominikanci otvorili su 1396. god. Generalno učilište na kojemu se studirala teologija i filozofija, a od XVI st. stjecali se i doktorati znanosti, ali školovali su se samo svećenici.</a:t>
            </a:r>
            <a:endParaRPr lang="hr-HR" dirty="0"/>
          </a:p>
        </p:txBody>
      </p:sp>
      <p:pic>
        <p:nvPicPr>
          <p:cNvPr id="231426" name="Picture 2" descr="Slikovni rezultat za generalno uciliste za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4893141" cy="2571744"/>
          </a:xfrm>
          <a:prstGeom prst="rect">
            <a:avLst/>
          </a:prstGeom>
          <a:noFill/>
        </p:spPr>
      </p:pic>
      <p:pic>
        <p:nvPicPr>
          <p:cNvPr id="231428" name="Picture 4" descr="Slikovni rezultat za generalno uciliste za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706" y="3857628"/>
            <a:ext cx="345145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400" dirty="0" smtClean="0">
                <a:latin typeface="Arial Black" pitchFamily="34" charset="0"/>
              </a:rPr>
              <a:t>Hvala na pažnji !</a:t>
            </a:r>
            <a:endParaRPr lang="hr-HR" sz="4400" dirty="0">
              <a:latin typeface="Arial Black" pitchFamily="34" charset="0"/>
            </a:endParaRPr>
          </a:p>
        </p:txBody>
      </p:sp>
      <p:pic>
        <p:nvPicPr>
          <p:cNvPr id="65538" name="Picture 2" descr="C:\TRANSFER\Helena\skola\SLIKE I ANIMACIJE\!cid_A546BD45-D920-45E7-8BA9-1203034794C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71612"/>
            <a:ext cx="2899569" cy="234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MOŽDA NISTE ZNALI...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blipFill dpi="0" rotWithShape="1">
            <a:blip r:embed="rId2" cstate="print">
              <a:alphaModFix amt="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Prva poznata hrvatska dječja početnica je glagoljaška početnica, i potječe iz 1527. g. Tiskana je u Veneciji, i predstavlja luksuzno izdanje čak u europskim razmjerima. Sačuvana su samo četiri primjerka  koji se nalaze u Beču, New Yorku, Oxfordu i Petrogradu.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va-hrvatskoglagoljska-po-etnica2_55840d0c16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8346" y="1357298"/>
            <a:ext cx="2643206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0" descr="Slikovni rezultat za decoration for corners of p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357694"/>
            <a:ext cx="7215238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   Početnica iz 1527.godine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prva-hrvatskoglagoljska-po-etnica2_55840d0c16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5728"/>
            <a:ext cx="5389402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FFEFD1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Baskerville Old Face" pitchFamily="18" charset="0"/>
              </a:rPr>
              <a:t>ENESANSA</a:t>
            </a:r>
            <a:endParaRPr lang="hr-HR" b="1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-Početkom 16.st.:počeli su se upotrebaljavati neki od nama danas jako poznatih matematičkih znakova: </a:t>
            </a:r>
            <a:r>
              <a:rPr lang="hr-HR" sz="4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6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4400" dirty="0" smtClean="0">
                <a:latin typeface="Arial" pitchFamily="34" charset="0"/>
                <a:cs typeface="Arial" pitchFamily="34" charset="0"/>
              </a:rPr>
              <a:t>=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-Razvoj matematičke notacije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-Razvoj algebre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-Otkriće logaritama          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parab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00372"/>
            <a:ext cx="3143272" cy="3071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2844" y="142852"/>
            <a:ext cx="8858312" cy="6502446"/>
            <a:chOff x="142844" y="142852"/>
            <a:chExt cx="8858312" cy="65024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844" y="6643710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2844" y="642939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2844" y="6215082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86710" y="142852"/>
              <a:ext cx="121444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43900" y="357166"/>
              <a:ext cx="85725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01090" y="571480"/>
              <a:ext cx="500066" cy="1588"/>
            </a:xfrm>
            <a:prstGeom prst="line">
              <a:avLst/>
            </a:prstGeom>
            <a:ln w="44450" cap="sq" cmpd="sng">
              <a:solidFill>
                <a:srgbClr val="760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2" name="Picture 6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6"/>
            <a:ext cx="1984704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3600" b="1" i="1" dirty="0" smtClean="0">
              <a:latin typeface="Baskerville Old Face" pitchFamily="18" charset="0"/>
            </a:endParaRPr>
          </a:p>
          <a:p>
            <a:endParaRPr lang="hr-HR" sz="3600" b="1" i="1" dirty="0" smtClean="0">
              <a:latin typeface="Baskerville Old Face" pitchFamily="18" charset="0"/>
            </a:endParaRPr>
          </a:p>
          <a:p>
            <a:endParaRPr lang="hr-HR" sz="3600" b="1" i="1" dirty="0" smtClean="0">
              <a:latin typeface="Baskerville Old Face" pitchFamily="18" charset="0"/>
            </a:endParaRPr>
          </a:p>
          <a:p>
            <a:endParaRPr lang="hr-HR" sz="3600" b="1" i="1" dirty="0" smtClean="0">
              <a:latin typeface="Baskerville Old Face" pitchFamily="18" charset="0"/>
            </a:endParaRPr>
          </a:p>
          <a:p>
            <a:r>
              <a:rPr lang="hr-HR" sz="3600" b="1" i="1" dirty="0" smtClean="0">
                <a:latin typeface="Baskerville Old Face" pitchFamily="18" charset="0"/>
              </a:rPr>
              <a:t>Frane Petrić</a:t>
            </a:r>
          </a:p>
          <a:p>
            <a:r>
              <a:rPr lang="hr-HR" sz="3600" b="1" i="1" dirty="0" smtClean="0"/>
              <a:t>(</a:t>
            </a:r>
            <a:r>
              <a:rPr lang="hr-HR" sz="3600" b="1" i="1" dirty="0" smtClean="0">
                <a:latin typeface="Baskerville Old Face" pitchFamily="18" charset="0"/>
              </a:rPr>
              <a:t>1522.-1597</a:t>
            </a:r>
            <a:r>
              <a:rPr lang="hr-HR" sz="3600" b="1" i="1" dirty="0" smtClean="0"/>
              <a:t>.)</a:t>
            </a:r>
          </a:p>
          <a:p>
            <a:endParaRPr lang="hr-HR" dirty="0"/>
          </a:p>
        </p:txBody>
      </p:sp>
      <p:pic>
        <p:nvPicPr>
          <p:cNvPr id="25602" name="Picture 2" descr="Slikovni rezultat za franjo petri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1612</Words>
  <Application>Microsoft Office PowerPoint</Application>
  <PresentationFormat>Prikaz na zaslonu (4:3)</PresentationFormat>
  <Paragraphs>276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50</vt:i4>
      </vt:variant>
    </vt:vector>
  </HeadingPairs>
  <TitlesOfParts>
    <vt:vector size="51" baseType="lpstr">
      <vt:lpstr>Office tema</vt:lpstr>
      <vt:lpstr>MATEMATIKA U HRVATA KROZ POVIJEST</vt:lpstr>
      <vt:lpstr>   lagoljski brojevi </vt:lpstr>
      <vt:lpstr>Slajd 3</vt:lpstr>
      <vt:lpstr>Početci</vt:lpstr>
      <vt:lpstr>Visoko školstvo</vt:lpstr>
      <vt:lpstr>MOŽDA NISTE ZNALI...</vt:lpstr>
      <vt:lpstr>Slajd 7</vt:lpstr>
      <vt:lpstr>ENESANSA</vt:lpstr>
      <vt:lpstr>Slajd 9</vt:lpstr>
      <vt:lpstr>FRANE PETRIĆ</vt:lpstr>
      <vt:lpstr>PETRIĆEVA DJELA</vt:lpstr>
      <vt:lpstr>Slajd 12</vt:lpstr>
      <vt:lpstr>PETRIĆEV SPOMENIK NA CRESU</vt:lpstr>
      <vt:lpstr>Slajd 14</vt:lpstr>
      <vt:lpstr>Slajd 15</vt:lpstr>
      <vt:lpstr>RUĐER  BOŠKOVIĆ</vt:lpstr>
      <vt:lpstr>BOŠKOVIĆEVA DJELA</vt:lpstr>
      <vt:lpstr>Slajd 18</vt:lpstr>
      <vt:lpstr>Slajd 19</vt:lpstr>
      <vt:lpstr>Kako se u međuvremenu snalazio naš narod?</vt:lpstr>
      <vt:lpstr>Elementarno množenje</vt:lpstr>
      <vt:lpstr>Elementarno množenje</vt:lpstr>
      <vt:lpstr>Mijo Šilobod Bolšić  i  Mate Zorčić</vt:lpstr>
      <vt:lpstr>ARITMETIKA HRVATSKA</vt:lpstr>
      <vt:lpstr>Slajd 25</vt:lpstr>
      <vt:lpstr>MIJO ŠILOBOD</vt:lpstr>
      <vt:lpstr>NAJPOZNATIJA DJELA</vt:lpstr>
      <vt:lpstr>Slajd 28</vt:lpstr>
      <vt:lpstr>MATE ZORIČIĆ</vt:lpstr>
      <vt:lpstr>ZORIČIĆEVA DJELA</vt:lpstr>
      <vt:lpstr>Školovanje puka</vt:lpstr>
      <vt:lpstr>Gimnazije</vt:lpstr>
      <vt:lpstr>Školovanje puka</vt:lpstr>
      <vt:lpstr>Gimnazije</vt:lpstr>
      <vt:lpstr>150 godina naše gimnazije</vt:lpstr>
      <vt:lpstr>150 godina naše gimnazije</vt:lpstr>
      <vt:lpstr>MATURA STOTINU GODINA UNAZAD</vt:lpstr>
      <vt:lpstr>Slajd 38</vt:lpstr>
      <vt:lpstr>ZAPIS BROJEVA </vt:lpstr>
      <vt:lpstr>Slajd 40</vt:lpstr>
      <vt:lpstr>Slajd 41</vt:lpstr>
      <vt:lpstr>Šiber </vt:lpstr>
      <vt:lpstr>Slajd 43</vt:lpstr>
      <vt:lpstr>Slajd 44</vt:lpstr>
      <vt:lpstr>S wikipedije</vt:lpstr>
      <vt:lpstr>…. a ono što nam je najdraže:  MLADI HRVATSKI MATEMATIČARI NA OLIMPIJADI U HONG KONGU 2016. GODINE OSVOJILI 5 MEDALJA</vt:lpstr>
      <vt:lpstr>MATEMATIKA U SVAKODNEVNOM ŽIVOTU</vt:lpstr>
      <vt:lpstr> Odlazak u kupnju</vt:lpstr>
      <vt:lpstr>Uređenje doma</vt:lpstr>
      <vt:lpstr>Slajd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U HRVATA KROZ POVIJEST</dc:title>
  <dc:creator>Sime</dc:creator>
  <cp:lastModifiedBy>Helena</cp:lastModifiedBy>
  <cp:revision>73</cp:revision>
  <dcterms:created xsi:type="dcterms:W3CDTF">2016-11-17T15:42:35Z</dcterms:created>
  <dcterms:modified xsi:type="dcterms:W3CDTF">2016-11-29T16:58:44Z</dcterms:modified>
</cp:coreProperties>
</file>